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310" r:id="rId2"/>
    <p:sldId id="257" r:id="rId3"/>
    <p:sldId id="284" r:id="rId4"/>
    <p:sldId id="280" r:id="rId5"/>
    <p:sldId id="311" r:id="rId6"/>
    <p:sldId id="281" r:id="rId7"/>
    <p:sldId id="282" r:id="rId8"/>
    <p:sldId id="338" r:id="rId9"/>
    <p:sldId id="285" r:id="rId10"/>
    <p:sldId id="289" r:id="rId11"/>
    <p:sldId id="283" r:id="rId12"/>
    <p:sldId id="286" r:id="rId13"/>
    <p:sldId id="270" r:id="rId14"/>
    <p:sldId id="261" r:id="rId15"/>
    <p:sldId id="291" r:id="rId16"/>
    <p:sldId id="272" r:id="rId17"/>
    <p:sldId id="314" r:id="rId18"/>
    <p:sldId id="294" r:id="rId19"/>
    <p:sldId id="312" r:id="rId20"/>
    <p:sldId id="313" r:id="rId21"/>
    <p:sldId id="341" r:id="rId22"/>
    <p:sldId id="317" r:id="rId23"/>
    <p:sldId id="296" r:id="rId24"/>
    <p:sldId id="315" r:id="rId25"/>
    <p:sldId id="328" r:id="rId26"/>
    <p:sldId id="295" r:id="rId27"/>
    <p:sldId id="292" r:id="rId28"/>
    <p:sldId id="316" r:id="rId29"/>
    <p:sldId id="269" r:id="rId30"/>
    <p:sldId id="288" r:id="rId31"/>
    <p:sldId id="322" r:id="rId32"/>
    <p:sldId id="320" r:id="rId33"/>
    <p:sldId id="323" r:id="rId34"/>
    <p:sldId id="319" r:id="rId35"/>
    <p:sldId id="327" r:id="rId36"/>
    <p:sldId id="329" r:id="rId37"/>
    <p:sldId id="335" r:id="rId38"/>
    <p:sldId id="337" r:id="rId39"/>
    <p:sldId id="336" r:id="rId40"/>
    <p:sldId id="332" r:id="rId41"/>
    <p:sldId id="333" r:id="rId42"/>
    <p:sldId id="331" r:id="rId43"/>
    <p:sldId id="334" r:id="rId44"/>
    <p:sldId id="325" r:id="rId45"/>
    <p:sldId id="326" r:id="rId46"/>
    <p:sldId id="339" r:id="rId47"/>
    <p:sldId id="293" r:id="rId48"/>
    <p:sldId id="318" r:id="rId49"/>
    <p:sldId id="263" r:id="rId50"/>
    <p:sldId id="266" r:id="rId51"/>
    <p:sldId id="299" r:id="rId52"/>
    <p:sldId id="287" r:id="rId53"/>
    <p:sldId id="302" r:id="rId54"/>
    <p:sldId id="321" r:id="rId55"/>
    <p:sldId id="330" r:id="rId56"/>
    <p:sldId id="34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gyuhui Liu" initials="ML" lastIdx="5" clrIdx="0">
    <p:extLst>
      <p:ext uri="{19B8F6BF-5375-455C-9EA6-DF929625EA0E}">
        <p15:presenceInfo xmlns:p15="http://schemas.microsoft.com/office/powerpoint/2012/main" userId="Mingyuhui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2848" autoAdjust="0"/>
  </p:normalViewPr>
  <p:slideViewPr>
    <p:cSldViewPr snapToGrid="0">
      <p:cViewPr>
        <p:scale>
          <a:sx n="50" d="100"/>
          <a:sy n="50" d="100"/>
        </p:scale>
        <p:origin x="1282"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ne%20Liu\Documents\GWU_Capstone\Interday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ne%20Liu\Documents\GWU_Capstone\Interday_Analy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0553937007874015"/>
          <c:y val="5.0925925925925923E-2"/>
          <c:w val="0.84175240594925649"/>
          <c:h val="0.82870370370370372"/>
        </c:manualLayout>
      </c:layout>
      <c:scatterChart>
        <c:scatterStyle val="lineMarker"/>
        <c:varyColors val="0"/>
        <c:ser>
          <c:idx val="0"/>
          <c:order val="0"/>
          <c:tx>
            <c:strRef>
              <c:f>tsla_interday!$F$1</c:f>
              <c:strCache>
                <c:ptCount val="1"/>
                <c:pt idx="0">
                  <c:v>price</c:v>
                </c:pt>
              </c:strCache>
            </c:strRef>
          </c:tx>
          <c:spPr>
            <a:ln w="1905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poly"/>
            <c:order val="2"/>
            <c:dispRSqr val="1"/>
            <c:dispEq val="1"/>
            <c:trendlineLbl>
              <c:layout>
                <c:manualLayout>
                  <c:x val="0.11061128143319025"/>
                  <c:y val="0.6901162901279600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tsla_interday!$E$3:$E$11</c:f>
              <c:numCache>
                <c:formatCode>General</c:formatCode>
                <c:ptCount val="9"/>
                <c:pt idx="0">
                  <c:v>0.15587525713421599</c:v>
                </c:pt>
                <c:pt idx="1">
                  <c:v>0.116050993922637</c:v>
                </c:pt>
                <c:pt idx="2">
                  <c:v>0.12516843631368901</c:v>
                </c:pt>
                <c:pt idx="3">
                  <c:v>7.6400867185101806E-2</c:v>
                </c:pt>
                <c:pt idx="4">
                  <c:v>6.8670832087032799E-2</c:v>
                </c:pt>
                <c:pt idx="5">
                  <c:v>0.105992813426824</c:v>
                </c:pt>
                <c:pt idx="6">
                  <c:v>0.10742383865484401</c:v>
                </c:pt>
                <c:pt idx="7">
                  <c:v>0.120716256649119</c:v>
                </c:pt>
                <c:pt idx="8">
                  <c:v>0.12814017024746999</c:v>
                </c:pt>
              </c:numCache>
            </c:numRef>
          </c:xVal>
          <c:yVal>
            <c:numRef>
              <c:f>tsla_interday!$F$3:$F$11</c:f>
              <c:numCache>
                <c:formatCode>General</c:formatCode>
                <c:ptCount val="9"/>
                <c:pt idx="0">
                  <c:v>0.37273176893634302</c:v>
                </c:pt>
                <c:pt idx="1">
                  <c:v>-5.3429127287798202E-2</c:v>
                </c:pt>
                <c:pt idx="2">
                  <c:v>0.113218864967017</c:v>
                </c:pt>
                <c:pt idx="3">
                  <c:v>-3.8672511179743401</c:v>
                </c:pt>
                <c:pt idx="4">
                  <c:v>6.5005438200113003E-3</c:v>
                </c:pt>
                <c:pt idx="5">
                  <c:v>0.418528163754462</c:v>
                </c:pt>
                <c:pt idx="6">
                  <c:v>-0.17936921303762801</c:v>
                </c:pt>
                <c:pt idx="7">
                  <c:v>0.555917348208811</c:v>
                </c:pt>
              </c:numCache>
            </c:numRef>
          </c:yVal>
          <c:smooth val="0"/>
          <c:extLst>
            <c:ext xmlns:c16="http://schemas.microsoft.com/office/drawing/2014/chart" uri="{C3380CC4-5D6E-409C-BE32-E72D297353CC}">
              <c16:uniqueId val="{00000001-BE92-4A6E-B840-5FC489D28B17}"/>
            </c:ext>
          </c:extLst>
        </c:ser>
        <c:dLbls>
          <c:showLegendKey val="0"/>
          <c:showVal val="0"/>
          <c:showCatName val="0"/>
          <c:showSerName val="0"/>
          <c:showPercent val="0"/>
          <c:showBubbleSize val="0"/>
        </c:dLbls>
        <c:axId val="635883072"/>
        <c:axId val="635879792"/>
      </c:scatterChart>
      <c:valAx>
        <c:axId val="635883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T2 Method Ratios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5879792"/>
        <c:crosses val="autoZero"/>
        <c:crossBetween val="midCat"/>
      </c:valAx>
      <c:valAx>
        <c:axId val="635879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Price Changes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5883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1387270341207349"/>
          <c:y val="6.7164260717410329E-2"/>
          <c:w val="0.84453018372703426"/>
          <c:h val="0.820663673099021"/>
        </c:manualLayout>
      </c:layout>
      <c:scatterChart>
        <c:scatterStyle val="lineMarker"/>
        <c:varyColors val="0"/>
        <c:ser>
          <c:idx val="0"/>
          <c:order val="0"/>
          <c:tx>
            <c:strRef>
              <c:f>tsla_interday!$D$1</c:f>
              <c:strCache>
                <c:ptCount val="1"/>
                <c:pt idx="0">
                  <c:v>price</c:v>
                </c:pt>
              </c:strCache>
            </c:strRef>
          </c:tx>
          <c:spPr>
            <a:ln w="19050" cap="rnd">
              <a:noFill/>
              <a:round/>
            </a:ln>
            <a:effectLst/>
          </c:spPr>
          <c:marker>
            <c:symbol val="circle"/>
            <c:size val="5"/>
            <c:spPr>
              <a:solidFill>
                <a:schemeClr val="accent5"/>
              </a:solidFill>
              <a:ln w="9525">
                <a:solidFill>
                  <a:schemeClr val="accent5"/>
                </a:solidFill>
              </a:ln>
              <a:effectLst/>
            </c:spPr>
          </c:marker>
          <c:trendline>
            <c:spPr>
              <a:ln w="19050" cap="rnd">
                <a:solidFill>
                  <a:schemeClr val="accent5"/>
                </a:solidFill>
                <a:prstDash val="sysDot"/>
              </a:ln>
              <a:effectLst/>
            </c:spPr>
            <c:trendlineType val="poly"/>
            <c:order val="2"/>
            <c:dispRSqr val="1"/>
            <c:dispEq val="1"/>
            <c:trendlineLbl>
              <c:layout>
                <c:manualLayout>
                  <c:x val="6.5582895888013998E-2"/>
                  <c:y val="0.4901472732575094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tsla_interday!$C$2:$C$10</c:f>
              <c:numCache>
                <c:formatCode>General</c:formatCode>
                <c:ptCount val="9"/>
                <c:pt idx="0">
                  <c:v>0.28771101833363499</c:v>
                </c:pt>
                <c:pt idx="1">
                  <c:v>0.327757178580667</c:v>
                </c:pt>
                <c:pt idx="2">
                  <c:v>0.28702207862143198</c:v>
                </c:pt>
                <c:pt idx="3">
                  <c:v>0.25747998314369902</c:v>
                </c:pt>
                <c:pt idx="4">
                  <c:v>0.120631094554618</c:v>
                </c:pt>
                <c:pt idx="5">
                  <c:v>0.11375789985415601</c:v>
                </c:pt>
                <c:pt idx="6">
                  <c:v>0.219855059809656</c:v>
                </c:pt>
                <c:pt idx="7">
                  <c:v>0.28074926653125698</c:v>
                </c:pt>
                <c:pt idx="8">
                  <c:v>0.26027830487033499</c:v>
                </c:pt>
              </c:numCache>
            </c:numRef>
          </c:xVal>
          <c:yVal>
            <c:numRef>
              <c:f>tsla_interday!$D$2:$D$10</c:f>
              <c:numCache>
                <c:formatCode>General</c:formatCode>
                <c:ptCount val="9"/>
                <c:pt idx="0">
                  <c:v>-0.363826914388376</c:v>
                </c:pt>
                <c:pt idx="1">
                  <c:v>0.37273176893634302</c:v>
                </c:pt>
                <c:pt idx="2">
                  <c:v>-5.3429127287798202E-2</c:v>
                </c:pt>
                <c:pt idx="3">
                  <c:v>0.113218864967017</c:v>
                </c:pt>
                <c:pt idx="4">
                  <c:v>-3.8672511179743401</c:v>
                </c:pt>
                <c:pt idx="5">
                  <c:v>6.5005438200113003E-3</c:v>
                </c:pt>
                <c:pt idx="6">
                  <c:v>0.418528163754462</c:v>
                </c:pt>
                <c:pt idx="7">
                  <c:v>-0.17936921303762801</c:v>
                </c:pt>
                <c:pt idx="8">
                  <c:v>0.555917348208811</c:v>
                </c:pt>
              </c:numCache>
            </c:numRef>
          </c:yVal>
          <c:smooth val="0"/>
          <c:extLst>
            <c:ext xmlns:c16="http://schemas.microsoft.com/office/drawing/2014/chart" uri="{C3380CC4-5D6E-409C-BE32-E72D297353CC}">
              <c16:uniqueId val="{00000001-738A-4719-ADA0-C35B03A150C6}"/>
            </c:ext>
          </c:extLst>
        </c:ser>
        <c:dLbls>
          <c:showLegendKey val="0"/>
          <c:showVal val="0"/>
          <c:showCatName val="0"/>
          <c:showSerName val="0"/>
          <c:showPercent val="0"/>
          <c:showBubbleSize val="0"/>
        </c:dLbls>
        <c:axId val="1013445176"/>
        <c:axId val="1013445504"/>
      </c:scatterChart>
      <c:valAx>
        <c:axId val="10134451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T1 Method Ratios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3445504"/>
        <c:crosses val="autoZero"/>
        <c:crossBetween val="midCat"/>
      </c:valAx>
      <c:valAx>
        <c:axId val="1013445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Price Changes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34451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C3FB3-4A59-A146-9B1A-4350A19D88A8}" type="doc">
      <dgm:prSet loTypeId="urn:microsoft.com/office/officeart/2005/8/layout/pyramid3" loCatId="" qsTypeId="urn:microsoft.com/office/officeart/2005/8/quickstyle/simple4" qsCatId="simple" csTypeId="urn:microsoft.com/office/officeart/2005/8/colors/accent1_2" csCatId="accent1" phldr="1"/>
      <dgm:spPr/>
    </dgm:pt>
    <dgm:pt modelId="{98FB57B3-9844-D448-964C-B8F02A2B2009}">
      <dgm:prSet phldrT="[Text]"/>
      <dgm:spPr/>
      <dgm:t>
        <a:bodyPr/>
        <a:lstStyle/>
        <a:p>
          <a:r>
            <a:rPr lang="en-US" dirty="0">
              <a:solidFill>
                <a:schemeClr val="bg1"/>
              </a:solidFill>
            </a:rPr>
            <a:t>Theoretical Population</a:t>
          </a:r>
        </a:p>
      </dgm:t>
    </dgm:pt>
    <dgm:pt modelId="{534F98CA-A6B6-6746-A775-2DDE71180A19}" type="parTrans" cxnId="{D805B788-DC34-1548-81A9-EAD577DB414B}">
      <dgm:prSet/>
      <dgm:spPr/>
      <dgm:t>
        <a:bodyPr/>
        <a:lstStyle/>
        <a:p>
          <a:endParaRPr lang="en-US"/>
        </a:p>
      </dgm:t>
    </dgm:pt>
    <dgm:pt modelId="{CF77EAA6-3A0E-2747-A7DF-361B0AC65B88}" type="sibTrans" cxnId="{D805B788-DC34-1548-81A9-EAD577DB414B}">
      <dgm:prSet/>
      <dgm:spPr/>
      <dgm:t>
        <a:bodyPr/>
        <a:lstStyle/>
        <a:p>
          <a:endParaRPr lang="en-US"/>
        </a:p>
      </dgm:t>
    </dgm:pt>
    <dgm:pt modelId="{931AD9A3-74D4-044D-83BB-DC44DB10D691}">
      <dgm:prSet phldrT="[Text]"/>
      <dgm:spPr/>
      <dgm:t>
        <a:bodyPr/>
        <a:lstStyle/>
        <a:p>
          <a:r>
            <a:rPr lang="en-US" dirty="0">
              <a:solidFill>
                <a:schemeClr val="bg1"/>
              </a:solidFill>
            </a:rPr>
            <a:t>Accessible Population</a:t>
          </a:r>
        </a:p>
      </dgm:t>
    </dgm:pt>
    <dgm:pt modelId="{52B35386-B456-594C-812D-74B8EDCF62D0}" type="parTrans" cxnId="{44FA085B-37F5-E247-9B58-94B88689BA52}">
      <dgm:prSet/>
      <dgm:spPr/>
      <dgm:t>
        <a:bodyPr/>
        <a:lstStyle/>
        <a:p>
          <a:endParaRPr lang="en-US"/>
        </a:p>
      </dgm:t>
    </dgm:pt>
    <dgm:pt modelId="{27BB9366-534F-3740-9165-F22468D15925}" type="sibTrans" cxnId="{44FA085B-37F5-E247-9B58-94B88689BA52}">
      <dgm:prSet/>
      <dgm:spPr/>
      <dgm:t>
        <a:bodyPr/>
        <a:lstStyle/>
        <a:p>
          <a:endParaRPr lang="en-US"/>
        </a:p>
      </dgm:t>
    </dgm:pt>
    <dgm:pt modelId="{4D46314D-F2EB-1748-96DB-437FB8736CAA}">
      <dgm:prSet phldrT="[Text]"/>
      <dgm:spPr/>
      <dgm:t>
        <a:bodyPr/>
        <a:lstStyle/>
        <a:p>
          <a:r>
            <a:rPr lang="en-US" dirty="0">
              <a:solidFill>
                <a:schemeClr val="bg1"/>
              </a:solidFill>
            </a:rPr>
            <a:t>Sampling Frame</a:t>
          </a:r>
        </a:p>
      </dgm:t>
    </dgm:pt>
    <dgm:pt modelId="{BFDB4871-BDAE-8A4D-9915-E1E3F25B9B89}" type="parTrans" cxnId="{BF456F21-82F6-F24A-9CA0-9786C3CB452F}">
      <dgm:prSet/>
      <dgm:spPr/>
      <dgm:t>
        <a:bodyPr/>
        <a:lstStyle/>
        <a:p>
          <a:endParaRPr lang="en-US"/>
        </a:p>
      </dgm:t>
    </dgm:pt>
    <dgm:pt modelId="{05CD229C-3738-5448-A203-8C18559A9BE9}" type="sibTrans" cxnId="{BF456F21-82F6-F24A-9CA0-9786C3CB452F}">
      <dgm:prSet/>
      <dgm:spPr/>
      <dgm:t>
        <a:bodyPr/>
        <a:lstStyle/>
        <a:p>
          <a:endParaRPr lang="en-US"/>
        </a:p>
      </dgm:t>
    </dgm:pt>
    <dgm:pt modelId="{C54F11A3-9E17-3D41-8852-DAE7EFDEE75A}">
      <dgm:prSet/>
      <dgm:spPr/>
      <dgm:t>
        <a:bodyPr/>
        <a:lstStyle/>
        <a:p>
          <a:r>
            <a:rPr lang="en-US" dirty="0">
              <a:solidFill>
                <a:schemeClr val="bg1"/>
              </a:solidFill>
            </a:rPr>
            <a:t>Sample</a:t>
          </a:r>
        </a:p>
      </dgm:t>
    </dgm:pt>
    <dgm:pt modelId="{65B2DA3A-4D9A-8D4D-8856-62EEB81C3F7C}" type="parTrans" cxnId="{010F1100-8040-744B-9605-29B5F4596D3A}">
      <dgm:prSet/>
      <dgm:spPr/>
      <dgm:t>
        <a:bodyPr/>
        <a:lstStyle/>
        <a:p>
          <a:endParaRPr lang="en-US"/>
        </a:p>
      </dgm:t>
    </dgm:pt>
    <dgm:pt modelId="{42F7C765-6987-F94B-8294-7764A42E1112}" type="sibTrans" cxnId="{010F1100-8040-744B-9605-29B5F4596D3A}">
      <dgm:prSet/>
      <dgm:spPr/>
      <dgm:t>
        <a:bodyPr/>
        <a:lstStyle/>
        <a:p>
          <a:endParaRPr lang="en-US"/>
        </a:p>
      </dgm:t>
    </dgm:pt>
    <dgm:pt modelId="{F8E7ADF0-B805-2543-BFC7-E91707F86354}">
      <dgm:prSet custT="1"/>
      <dgm:spPr/>
      <dgm:t>
        <a:bodyPr/>
        <a:lstStyle/>
        <a:p>
          <a:r>
            <a:rPr lang="en-US" sz="2400" dirty="0">
              <a:solidFill>
                <a:schemeClr val="accent3"/>
              </a:solidFill>
            </a:rPr>
            <a:t>Data-point</a:t>
          </a:r>
        </a:p>
      </dgm:t>
    </dgm:pt>
    <dgm:pt modelId="{00D0CA15-2296-B840-84E8-5F8E51941B6A}" type="parTrans" cxnId="{0DB99A28-850A-6749-B3F3-CAFBB9686913}">
      <dgm:prSet/>
      <dgm:spPr/>
      <dgm:t>
        <a:bodyPr/>
        <a:lstStyle/>
        <a:p>
          <a:endParaRPr lang="en-US"/>
        </a:p>
      </dgm:t>
    </dgm:pt>
    <dgm:pt modelId="{BD90BA4D-14FE-0B44-AA07-F354C4D50891}" type="sibTrans" cxnId="{0DB99A28-850A-6749-B3F3-CAFBB9686913}">
      <dgm:prSet/>
      <dgm:spPr/>
      <dgm:t>
        <a:bodyPr/>
        <a:lstStyle/>
        <a:p>
          <a:endParaRPr lang="en-US"/>
        </a:p>
      </dgm:t>
    </dgm:pt>
    <dgm:pt modelId="{6C0EF8C9-0BD3-BD41-AC39-491FE6A56C19}" type="pres">
      <dgm:prSet presAssocID="{3D6C3FB3-4A59-A146-9B1A-4350A19D88A8}" presName="Name0" presStyleCnt="0">
        <dgm:presLayoutVars>
          <dgm:dir/>
          <dgm:animLvl val="lvl"/>
          <dgm:resizeHandles val="exact"/>
        </dgm:presLayoutVars>
      </dgm:prSet>
      <dgm:spPr/>
    </dgm:pt>
    <dgm:pt modelId="{B08600C0-5DD0-A847-BA4F-6BCB38F6FB73}" type="pres">
      <dgm:prSet presAssocID="{98FB57B3-9844-D448-964C-B8F02A2B2009}" presName="Name8" presStyleCnt="0"/>
      <dgm:spPr/>
    </dgm:pt>
    <dgm:pt modelId="{4E885E77-7B74-9145-B7E3-9F8B4928C228}" type="pres">
      <dgm:prSet presAssocID="{98FB57B3-9844-D448-964C-B8F02A2B2009}" presName="level" presStyleLbl="node1" presStyleIdx="0" presStyleCnt="5">
        <dgm:presLayoutVars>
          <dgm:chMax val="1"/>
          <dgm:bulletEnabled val="1"/>
        </dgm:presLayoutVars>
      </dgm:prSet>
      <dgm:spPr/>
    </dgm:pt>
    <dgm:pt modelId="{E9E3EC7A-B3BA-374B-A1A5-219B3B41FF39}" type="pres">
      <dgm:prSet presAssocID="{98FB57B3-9844-D448-964C-B8F02A2B2009}" presName="levelTx" presStyleLbl="revTx" presStyleIdx="0" presStyleCnt="0">
        <dgm:presLayoutVars>
          <dgm:chMax val="1"/>
          <dgm:bulletEnabled val="1"/>
        </dgm:presLayoutVars>
      </dgm:prSet>
      <dgm:spPr/>
    </dgm:pt>
    <dgm:pt modelId="{9D82F7A6-B4F5-194B-A866-000F581811BB}" type="pres">
      <dgm:prSet presAssocID="{931AD9A3-74D4-044D-83BB-DC44DB10D691}" presName="Name8" presStyleCnt="0"/>
      <dgm:spPr/>
    </dgm:pt>
    <dgm:pt modelId="{0097EBB0-80E1-1D4F-8D3B-6D2FB5A6484A}" type="pres">
      <dgm:prSet presAssocID="{931AD9A3-74D4-044D-83BB-DC44DB10D691}" presName="level" presStyleLbl="node1" presStyleIdx="1" presStyleCnt="5">
        <dgm:presLayoutVars>
          <dgm:chMax val="1"/>
          <dgm:bulletEnabled val="1"/>
        </dgm:presLayoutVars>
      </dgm:prSet>
      <dgm:spPr/>
    </dgm:pt>
    <dgm:pt modelId="{7BBFBA46-754D-EF44-8F16-ADAB7319EFED}" type="pres">
      <dgm:prSet presAssocID="{931AD9A3-74D4-044D-83BB-DC44DB10D691}" presName="levelTx" presStyleLbl="revTx" presStyleIdx="0" presStyleCnt="0">
        <dgm:presLayoutVars>
          <dgm:chMax val="1"/>
          <dgm:bulletEnabled val="1"/>
        </dgm:presLayoutVars>
      </dgm:prSet>
      <dgm:spPr/>
    </dgm:pt>
    <dgm:pt modelId="{40214B2C-6109-1D47-97CD-7E8E3B068963}" type="pres">
      <dgm:prSet presAssocID="{4D46314D-F2EB-1748-96DB-437FB8736CAA}" presName="Name8" presStyleCnt="0"/>
      <dgm:spPr/>
    </dgm:pt>
    <dgm:pt modelId="{C4328E34-2DE7-A642-ACC9-10AEB6244CF5}" type="pres">
      <dgm:prSet presAssocID="{4D46314D-F2EB-1748-96DB-437FB8736CAA}" presName="level" presStyleLbl="node1" presStyleIdx="2" presStyleCnt="5">
        <dgm:presLayoutVars>
          <dgm:chMax val="1"/>
          <dgm:bulletEnabled val="1"/>
        </dgm:presLayoutVars>
      </dgm:prSet>
      <dgm:spPr/>
    </dgm:pt>
    <dgm:pt modelId="{A08A1B21-84F5-DD45-9858-F57008FDF701}" type="pres">
      <dgm:prSet presAssocID="{4D46314D-F2EB-1748-96DB-437FB8736CAA}" presName="levelTx" presStyleLbl="revTx" presStyleIdx="0" presStyleCnt="0">
        <dgm:presLayoutVars>
          <dgm:chMax val="1"/>
          <dgm:bulletEnabled val="1"/>
        </dgm:presLayoutVars>
      </dgm:prSet>
      <dgm:spPr/>
    </dgm:pt>
    <dgm:pt modelId="{6953B33E-6167-324D-A238-E42EA75E8A45}" type="pres">
      <dgm:prSet presAssocID="{C54F11A3-9E17-3D41-8852-DAE7EFDEE75A}" presName="Name8" presStyleCnt="0"/>
      <dgm:spPr/>
    </dgm:pt>
    <dgm:pt modelId="{A1F39098-C94B-774F-8D91-AD811E85D835}" type="pres">
      <dgm:prSet presAssocID="{C54F11A3-9E17-3D41-8852-DAE7EFDEE75A}" presName="level" presStyleLbl="node1" presStyleIdx="3" presStyleCnt="5">
        <dgm:presLayoutVars>
          <dgm:chMax val="1"/>
          <dgm:bulletEnabled val="1"/>
        </dgm:presLayoutVars>
      </dgm:prSet>
      <dgm:spPr/>
    </dgm:pt>
    <dgm:pt modelId="{928662A8-1BF3-5A4D-9E3A-D965A0AEAF78}" type="pres">
      <dgm:prSet presAssocID="{C54F11A3-9E17-3D41-8852-DAE7EFDEE75A}" presName="levelTx" presStyleLbl="revTx" presStyleIdx="0" presStyleCnt="0">
        <dgm:presLayoutVars>
          <dgm:chMax val="1"/>
          <dgm:bulletEnabled val="1"/>
        </dgm:presLayoutVars>
      </dgm:prSet>
      <dgm:spPr/>
    </dgm:pt>
    <dgm:pt modelId="{475F88C2-03EC-B643-AE0C-CB21A4808CA3}" type="pres">
      <dgm:prSet presAssocID="{F8E7ADF0-B805-2543-BFC7-E91707F86354}" presName="Name8" presStyleCnt="0"/>
      <dgm:spPr/>
    </dgm:pt>
    <dgm:pt modelId="{A02F6D6C-E08C-4A4E-B090-88D09880F6E4}" type="pres">
      <dgm:prSet presAssocID="{F8E7ADF0-B805-2543-BFC7-E91707F86354}" presName="level" presStyleLbl="node1" presStyleIdx="4" presStyleCnt="5">
        <dgm:presLayoutVars>
          <dgm:chMax val="1"/>
          <dgm:bulletEnabled val="1"/>
        </dgm:presLayoutVars>
      </dgm:prSet>
      <dgm:spPr/>
    </dgm:pt>
    <dgm:pt modelId="{45794FA0-D5D0-2D48-8FFC-B63411A751D5}" type="pres">
      <dgm:prSet presAssocID="{F8E7ADF0-B805-2543-BFC7-E91707F86354}" presName="levelTx" presStyleLbl="revTx" presStyleIdx="0" presStyleCnt="0">
        <dgm:presLayoutVars>
          <dgm:chMax val="1"/>
          <dgm:bulletEnabled val="1"/>
        </dgm:presLayoutVars>
      </dgm:prSet>
      <dgm:spPr/>
    </dgm:pt>
  </dgm:ptLst>
  <dgm:cxnLst>
    <dgm:cxn modelId="{010F1100-8040-744B-9605-29B5F4596D3A}" srcId="{3D6C3FB3-4A59-A146-9B1A-4350A19D88A8}" destId="{C54F11A3-9E17-3D41-8852-DAE7EFDEE75A}" srcOrd="3" destOrd="0" parTransId="{65B2DA3A-4D9A-8D4D-8856-62EEB81C3F7C}" sibTransId="{42F7C765-6987-F94B-8294-7764A42E1112}"/>
    <dgm:cxn modelId="{2CBD9301-03FB-5643-B2DF-C12B322383EC}" type="presOf" srcId="{4D46314D-F2EB-1748-96DB-437FB8736CAA}" destId="{A08A1B21-84F5-DD45-9858-F57008FDF701}" srcOrd="1" destOrd="0" presId="urn:microsoft.com/office/officeart/2005/8/layout/pyramid3"/>
    <dgm:cxn modelId="{BF456F21-82F6-F24A-9CA0-9786C3CB452F}" srcId="{3D6C3FB3-4A59-A146-9B1A-4350A19D88A8}" destId="{4D46314D-F2EB-1748-96DB-437FB8736CAA}" srcOrd="2" destOrd="0" parTransId="{BFDB4871-BDAE-8A4D-9915-E1E3F25B9B89}" sibTransId="{05CD229C-3738-5448-A203-8C18559A9BE9}"/>
    <dgm:cxn modelId="{9CD34825-11C1-3C4F-AF36-47BB83C3663E}" type="presOf" srcId="{98FB57B3-9844-D448-964C-B8F02A2B2009}" destId="{E9E3EC7A-B3BA-374B-A1A5-219B3B41FF39}" srcOrd="1" destOrd="0" presId="urn:microsoft.com/office/officeart/2005/8/layout/pyramid3"/>
    <dgm:cxn modelId="{0DB99A28-850A-6749-B3F3-CAFBB9686913}" srcId="{3D6C3FB3-4A59-A146-9B1A-4350A19D88A8}" destId="{F8E7ADF0-B805-2543-BFC7-E91707F86354}" srcOrd="4" destOrd="0" parTransId="{00D0CA15-2296-B840-84E8-5F8E51941B6A}" sibTransId="{BD90BA4D-14FE-0B44-AA07-F354C4D50891}"/>
    <dgm:cxn modelId="{3F343B35-0DA7-5540-AB94-4AD7089E36E5}" type="presOf" srcId="{98FB57B3-9844-D448-964C-B8F02A2B2009}" destId="{4E885E77-7B74-9145-B7E3-9F8B4928C228}" srcOrd="0" destOrd="0" presId="urn:microsoft.com/office/officeart/2005/8/layout/pyramid3"/>
    <dgm:cxn modelId="{44FA085B-37F5-E247-9B58-94B88689BA52}" srcId="{3D6C3FB3-4A59-A146-9B1A-4350A19D88A8}" destId="{931AD9A3-74D4-044D-83BB-DC44DB10D691}" srcOrd="1" destOrd="0" parTransId="{52B35386-B456-594C-812D-74B8EDCF62D0}" sibTransId="{27BB9366-534F-3740-9165-F22468D15925}"/>
    <dgm:cxn modelId="{91964B64-EBEA-7D42-B26F-8E661831D737}" type="presOf" srcId="{931AD9A3-74D4-044D-83BB-DC44DB10D691}" destId="{7BBFBA46-754D-EF44-8F16-ADAB7319EFED}" srcOrd="1" destOrd="0" presId="urn:microsoft.com/office/officeart/2005/8/layout/pyramid3"/>
    <dgm:cxn modelId="{C41D6B7F-AA73-6345-B61F-137A34A5B1D4}" type="presOf" srcId="{4D46314D-F2EB-1748-96DB-437FB8736CAA}" destId="{C4328E34-2DE7-A642-ACC9-10AEB6244CF5}" srcOrd="0" destOrd="0" presId="urn:microsoft.com/office/officeart/2005/8/layout/pyramid3"/>
    <dgm:cxn modelId="{D805B788-DC34-1548-81A9-EAD577DB414B}" srcId="{3D6C3FB3-4A59-A146-9B1A-4350A19D88A8}" destId="{98FB57B3-9844-D448-964C-B8F02A2B2009}" srcOrd="0" destOrd="0" parTransId="{534F98CA-A6B6-6746-A775-2DDE71180A19}" sibTransId="{CF77EAA6-3A0E-2747-A7DF-361B0AC65B88}"/>
    <dgm:cxn modelId="{A07CD4A1-131C-BF40-848A-E30F90F73361}" type="presOf" srcId="{F8E7ADF0-B805-2543-BFC7-E91707F86354}" destId="{A02F6D6C-E08C-4A4E-B090-88D09880F6E4}" srcOrd="0" destOrd="0" presId="urn:microsoft.com/office/officeart/2005/8/layout/pyramid3"/>
    <dgm:cxn modelId="{692337BD-4859-2247-886D-D7812EAF8035}" type="presOf" srcId="{3D6C3FB3-4A59-A146-9B1A-4350A19D88A8}" destId="{6C0EF8C9-0BD3-BD41-AC39-491FE6A56C19}" srcOrd="0" destOrd="0" presId="urn:microsoft.com/office/officeart/2005/8/layout/pyramid3"/>
    <dgm:cxn modelId="{5FA221BF-20BF-2A49-9FC3-6FB2949C242F}" type="presOf" srcId="{931AD9A3-74D4-044D-83BB-DC44DB10D691}" destId="{0097EBB0-80E1-1D4F-8D3B-6D2FB5A6484A}" srcOrd="0" destOrd="0" presId="urn:microsoft.com/office/officeart/2005/8/layout/pyramid3"/>
    <dgm:cxn modelId="{B0FEECCB-0829-D747-8044-F8E651E0BF57}" type="presOf" srcId="{C54F11A3-9E17-3D41-8852-DAE7EFDEE75A}" destId="{A1F39098-C94B-774F-8D91-AD811E85D835}" srcOrd="0" destOrd="0" presId="urn:microsoft.com/office/officeart/2005/8/layout/pyramid3"/>
    <dgm:cxn modelId="{0CD352E0-5D24-464E-84E5-85D3B1AB58AF}" type="presOf" srcId="{C54F11A3-9E17-3D41-8852-DAE7EFDEE75A}" destId="{928662A8-1BF3-5A4D-9E3A-D965A0AEAF78}" srcOrd="1" destOrd="0" presId="urn:microsoft.com/office/officeart/2005/8/layout/pyramid3"/>
    <dgm:cxn modelId="{76D4D9EA-7A5F-5848-B2E3-9935F10BFDAC}" type="presOf" srcId="{F8E7ADF0-B805-2543-BFC7-E91707F86354}" destId="{45794FA0-D5D0-2D48-8FFC-B63411A751D5}" srcOrd="1" destOrd="0" presId="urn:microsoft.com/office/officeart/2005/8/layout/pyramid3"/>
    <dgm:cxn modelId="{19B87A44-B042-2A40-9A61-19A43875A866}" type="presParOf" srcId="{6C0EF8C9-0BD3-BD41-AC39-491FE6A56C19}" destId="{B08600C0-5DD0-A847-BA4F-6BCB38F6FB73}" srcOrd="0" destOrd="0" presId="urn:microsoft.com/office/officeart/2005/8/layout/pyramid3"/>
    <dgm:cxn modelId="{B8D79634-A8E6-C74F-A937-099B47E8B7DE}" type="presParOf" srcId="{B08600C0-5DD0-A847-BA4F-6BCB38F6FB73}" destId="{4E885E77-7B74-9145-B7E3-9F8B4928C228}" srcOrd="0" destOrd="0" presId="urn:microsoft.com/office/officeart/2005/8/layout/pyramid3"/>
    <dgm:cxn modelId="{02079C64-6A21-6C45-8339-4481887ACCC1}" type="presParOf" srcId="{B08600C0-5DD0-A847-BA4F-6BCB38F6FB73}" destId="{E9E3EC7A-B3BA-374B-A1A5-219B3B41FF39}" srcOrd="1" destOrd="0" presId="urn:microsoft.com/office/officeart/2005/8/layout/pyramid3"/>
    <dgm:cxn modelId="{65E3FCC5-EC40-8842-BA13-2D5EB9968434}" type="presParOf" srcId="{6C0EF8C9-0BD3-BD41-AC39-491FE6A56C19}" destId="{9D82F7A6-B4F5-194B-A866-000F581811BB}" srcOrd="1" destOrd="0" presId="urn:microsoft.com/office/officeart/2005/8/layout/pyramid3"/>
    <dgm:cxn modelId="{BE2E6099-C210-EC48-B0E1-92B59FEF807B}" type="presParOf" srcId="{9D82F7A6-B4F5-194B-A866-000F581811BB}" destId="{0097EBB0-80E1-1D4F-8D3B-6D2FB5A6484A}" srcOrd="0" destOrd="0" presId="urn:microsoft.com/office/officeart/2005/8/layout/pyramid3"/>
    <dgm:cxn modelId="{BB47219C-C154-E74C-ADE5-BCE504B9C836}" type="presParOf" srcId="{9D82F7A6-B4F5-194B-A866-000F581811BB}" destId="{7BBFBA46-754D-EF44-8F16-ADAB7319EFED}" srcOrd="1" destOrd="0" presId="urn:microsoft.com/office/officeart/2005/8/layout/pyramid3"/>
    <dgm:cxn modelId="{48D5BFDC-C455-4249-9FCA-D4AE5AA0D4A2}" type="presParOf" srcId="{6C0EF8C9-0BD3-BD41-AC39-491FE6A56C19}" destId="{40214B2C-6109-1D47-97CD-7E8E3B068963}" srcOrd="2" destOrd="0" presId="urn:microsoft.com/office/officeart/2005/8/layout/pyramid3"/>
    <dgm:cxn modelId="{99975ED2-4C62-3A4B-A07A-43C917944A7E}" type="presParOf" srcId="{40214B2C-6109-1D47-97CD-7E8E3B068963}" destId="{C4328E34-2DE7-A642-ACC9-10AEB6244CF5}" srcOrd="0" destOrd="0" presId="urn:microsoft.com/office/officeart/2005/8/layout/pyramid3"/>
    <dgm:cxn modelId="{4C0A361D-B79B-ED48-A623-ACA56643A12F}" type="presParOf" srcId="{40214B2C-6109-1D47-97CD-7E8E3B068963}" destId="{A08A1B21-84F5-DD45-9858-F57008FDF701}" srcOrd="1" destOrd="0" presId="urn:microsoft.com/office/officeart/2005/8/layout/pyramid3"/>
    <dgm:cxn modelId="{DBF4022F-EA55-E84F-ACE8-79DBE8B9DFA8}" type="presParOf" srcId="{6C0EF8C9-0BD3-BD41-AC39-491FE6A56C19}" destId="{6953B33E-6167-324D-A238-E42EA75E8A45}" srcOrd="3" destOrd="0" presId="urn:microsoft.com/office/officeart/2005/8/layout/pyramid3"/>
    <dgm:cxn modelId="{F706E535-02FA-704D-8D52-793F7FF22B5D}" type="presParOf" srcId="{6953B33E-6167-324D-A238-E42EA75E8A45}" destId="{A1F39098-C94B-774F-8D91-AD811E85D835}" srcOrd="0" destOrd="0" presId="urn:microsoft.com/office/officeart/2005/8/layout/pyramid3"/>
    <dgm:cxn modelId="{EA9EC8C2-7684-D84B-BD92-70D1DDA022B0}" type="presParOf" srcId="{6953B33E-6167-324D-A238-E42EA75E8A45}" destId="{928662A8-1BF3-5A4D-9E3A-D965A0AEAF78}" srcOrd="1" destOrd="0" presId="urn:microsoft.com/office/officeart/2005/8/layout/pyramid3"/>
    <dgm:cxn modelId="{BD9EAFFE-70D0-5042-AFC6-04269810C739}" type="presParOf" srcId="{6C0EF8C9-0BD3-BD41-AC39-491FE6A56C19}" destId="{475F88C2-03EC-B643-AE0C-CB21A4808CA3}" srcOrd="4" destOrd="0" presId="urn:microsoft.com/office/officeart/2005/8/layout/pyramid3"/>
    <dgm:cxn modelId="{A6918751-FFD6-4344-9BE0-71E21F741354}" type="presParOf" srcId="{475F88C2-03EC-B643-AE0C-CB21A4808CA3}" destId="{A02F6D6C-E08C-4A4E-B090-88D09880F6E4}" srcOrd="0" destOrd="0" presId="urn:microsoft.com/office/officeart/2005/8/layout/pyramid3"/>
    <dgm:cxn modelId="{3CF081A6-E3CE-0047-A166-896E2E3C3E43}" type="presParOf" srcId="{475F88C2-03EC-B643-AE0C-CB21A4808CA3}" destId="{45794FA0-D5D0-2D48-8FFC-B63411A751D5}" srcOrd="1" destOrd="0" presId="urn:microsoft.com/office/officeart/2005/8/layout/pyramid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85E77-7B74-9145-B7E3-9F8B4928C228}">
      <dsp:nvSpPr>
        <dsp:cNvPr id="0" name=""/>
        <dsp:cNvSpPr/>
      </dsp:nvSpPr>
      <dsp:spPr>
        <a:xfrm rot="10800000">
          <a:off x="0" y="0"/>
          <a:ext cx="5960202" cy="935332"/>
        </a:xfrm>
        <a:prstGeom prst="trapezoid">
          <a:avLst>
            <a:gd name="adj" fmla="val 63723"/>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Theoretical Population</a:t>
          </a:r>
        </a:p>
      </dsp:txBody>
      <dsp:txXfrm rot="-10800000">
        <a:off x="1043035" y="0"/>
        <a:ext cx="3874131" cy="935332"/>
      </dsp:txXfrm>
    </dsp:sp>
    <dsp:sp modelId="{0097EBB0-80E1-1D4F-8D3B-6D2FB5A6484A}">
      <dsp:nvSpPr>
        <dsp:cNvPr id="0" name=""/>
        <dsp:cNvSpPr/>
      </dsp:nvSpPr>
      <dsp:spPr>
        <a:xfrm rot="10800000">
          <a:off x="596020" y="935332"/>
          <a:ext cx="4768161" cy="935332"/>
        </a:xfrm>
        <a:prstGeom prst="trapezoid">
          <a:avLst>
            <a:gd name="adj" fmla="val 63723"/>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Accessible Population</a:t>
          </a:r>
        </a:p>
      </dsp:txBody>
      <dsp:txXfrm rot="-10800000">
        <a:off x="1430448" y="935332"/>
        <a:ext cx="3099305" cy="935332"/>
      </dsp:txXfrm>
    </dsp:sp>
    <dsp:sp modelId="{C4328E34-2DE7-A642-ACC9-10AEB6244CF5}">
      <dsp:nvSpPr>
        <dsp:cNvPr id="0" name=""/>
        <dsp:cNvSpPr/>
      </dsp:nvSpPr>
      <dsp:spPr>
        <a:xfrm rot="10800000">
          <a:off x="1192040" y="1870665"/>
          <a:ext cx="3576121" cy="935332"/>
        </a:xfrm>
        <a:prstGeom prst="trapezoid">
          <a:avLst>
            <a:gd name="adj" fmla="val 63723"/>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Sampling Frame</a:t>
          </a:r>
        </a:p>
      </dsp:txBody>
      <dsp:txXfrm rot="-10800000">
        <a:off x="1817861" y="1870665"/>
        <a:ext cx="2324478" cy="935332"/>
      </dsp:txXfrm>
    </dsp:sp>
    <dsp:sp modelId="{A1F39098-C94B-774F-8D91-AD811E85D835}">
      <dsp:nvSpPr>
        <dsp:cNvPr id="0" name=""/>
        <dsp:cNvSpPr/>
      </dsp:nvSpPr>
      <dsp:spPr>
        <a:xfrm rot="10800000">
          <a:off x="1788060" y="2805998"/>
          <a:ext cx="2384080" cy="935332"/>
        </a:xfrm>
        <a:prstGeom prst="trapezoid">
          <a:avLst>
            <a:gd name="adj" fmla="val 63723"/>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rPr>
            <a:t>Sample</a:t>
          </a:r>
        </a:p>
      </dsp:txBody>
      <dsp:txXfrm rot="-10800000">
        <a:off x="2205274" y="2805998"/>
        <a:ext cx="1549652" cy="935332"/>
      </dsp:txXfrm>
    </dsp:sp>
    <dsp:sp modelId="{A02F6D6C-E08C-4A4E-B090-88D09880F6E4}">
      <dsp:nvSpPr>
        <dsp:cNvPr id="0" name=""/>
        <dsp:cNvSpPr/>
      </dsp:nvSpPr>
      <dsp:spPr>
        <a:xfrm rot="10800000">
          <a:off x="2384080" y="3741331"/>
          <a:ext cx="1192040" cy="935332"/>
        </a:xfrm>
        <a:prstGeom prst="trapezoid">
          <a:avLst>
            <a:gd name="adj" fmla="val 63723"/>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3"/>
              </a:solidFill>
            </a:rPr>
            <a:t>Data-point</a:t>
          </a:r>
        </a:p>
      </dsp:txBody>
      <dsp:txXfrm rot="-10800000">
        <a:off x="2384080" y="3741331"/>
        <a:ext cx="1192040" cy="93533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9A347-67D8-469E-BAE1-FFB7996111CD}" type="datetimeFigureOut">
              <a:rPr lang="en-US" smtClean="0"/>
              <a:t>4/21/2019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17B6F-2EEA-41DC-9DE4-B1C509C3A83E}" type="slidenum">
              <a:rPr lang="en-US" smtClean="0"/>
              <a:t>‹#›</a:t>
            </a:fld>
            <a:endParaRPr lang="en-US"/>
          </a:p>
        </p:txBody>
      </p:sp>
    </p:spTree>
    <p:extLst>
      <p:ext uri="{BB962C8B-B14F-4D97-AF65-F5344CB8AC3E}">
        <p14:creationId xmlns:p14="http://schemas.microsoft.com/office/powerpoint/2010/main" val="368140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gilvy.com/feed/11-tweets-that-turned-the-stock-market-upside-dow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1</a:t>
            </a:fld>
            <a:endParaRPr lang="en-US"/>
          </a:p>
        </p:txBody>
      </p:sp>
    </p:spTree>
    <p:extLst>
      <p:ext uri="{BB962C8B-B14F-4D97-AF65-F5344CB8AC3E}">
        <p14:creationId xmlns:p14="http://schemas.microsoft.com/office/powerpoint/2010/main" val="152326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talk a bit more about the sentiment analysis. </a:t>
            </a:r>
          </a:p>
        </p:txBody>
      </p:sp>
      <p:sp>
        <p:nvSpPr>
          <p:cNvPr id="4" name="Slide Number Placeholder 3"/>
          <p:cNvSpPr>
            <a:spLocks noGrp="1"/>
          </p:cNvSpPr>
          <p:nvPr>
            <p:ph type="sldNum" sz="quarter" idx="5"/>
          </p:nvPr>
        </p:nvSpPr>
        <p:spPr/>
        <p:txBody>
          <a:bodyPr/>
          <a:lstStyle/>
          <a:p>
            <a:fld id="{1C217B6F-2EEA-41DC-9DE4-B1C509C3A83E}" type="slidenum">
              <a:rPr lang="en-US" smtClean="0"/>
              <a:t>16</a:t>
            </a:fld>
            <a:endParaRPr lang="en-US"/>
          </a:p>
        </p:txBody>
      </p:sp>
    </p:spTree>
    <p:extLst>
      <p:ext uri="{BB962C8B-B14F-4D97-AF65-F5344CB8AC3E}">
        <p14:creationId xmlns:p14="http://schemas.microsoft.com/office/powerpoint/2010/main" val="1318753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both Vader and </a:t>
            </a:r>
            <a:r>
              <a:rPr lang="en-US" dirty="0" err="1"/>
              <a:t>Textblob</a:t>
            </a:r>
            <a:r>
              <a:rPr lang="en-US" dirty="0"/>
              <a:t> return a polarity score on the continuous range from -1 and 1, denoting the general mood from a sentence. At the meantime we also know that more than often, merely the three categories of negative, neutral and positive are enough. Therefore, I constructed models with all 4 approaches. 2 from each. For example T1 represents the method with </a:t>
            </a:r>
            <a:r>
              <a:rPr lang="en-US" dirty="0" err="1"/>
              <a:t>Textblob</a:t>
            </a:r>
            <a:r>
              <a:rPr lang="en-US" dirty="0"/>
              <a:t> and a cut-off threshold to convert polarity scores into -1, 0 and 1.  </a:t>
            </a:r>
          </a:p>
          <a:p>
            <a:r>
              <a:rPr lang="en-US" dirty="0"/>
              <a:t>And this will bring  the problem of validity. </a:t>
            </a:r>
          </a:p>
          <a:p>
            <a:r>
              <a:rPr lang="en-US" dirty="0"/>
              <a:t>Recall on -1, so I wont miss price drops. </a:t>
            </a:r>
          </a:p>
        </p:txBody>
      </p:sp>
      <p:sp>
        <p:nvSpPr>
          <p:cNvPr id="4" name="Slide Number Placeholder 3"/>
          <p:cNvSpPr>
            <a:spLocks noGrp="1"/>
          </p:cNvSpPr>
          <p:nvPr>
            <p:ph type="sldNum" sz="quarter" idx="5"/>
          </p:nvPr>
        </p:nvSpPr>
        <p:spPr/>
        <p:txBody>
          <a:bodyPr/>
          <a:lstStyle/>
          <a:p>
            <a:fld id="{1C217B6F-2EEA-41DC-9DE4-B1C509C3A83E}" type="slidenum">
              <a:rPr lang="en-US" smtClean="0"/>
              <a:t>17</a:t>
            </a:fld>
            <a:endParaRPr lang="en-US"/>
          </a:p>
        </p:txBody>
      </p:sp>
    </p:spTree>
    <p:extLst>
      <p:ext uri="{BB962C8B-B14F-4D97-AF65-F5344CB8AC3E}">
        <p14:creationId xmlns:p14="http://schemas.microsoft.com/office/powerpoint/2010/main" val="403512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scores in red suggests that the convergent validity was good enough to carry on the research. </a:t>
            </a:r>
          </a:p>
        </p:txBody>
      </p:sp>
      <p:sp>
        <p:nvSpPr>
          <p:cNvPr id="4" name="Slide Number Placeholder 3"/>
          <p:cNvSpPr>
            <a:spLocks noGrp="1"/>
          </p:cNvSpPr>
          <p:nvPr>
            <p:ph type="sldNum" sz="quarter" idx="5"/>
          </p:nvPr>
        </p:nvSpPr>
        <p:spPr/>
        <p:txBody>
          <a:bodyPr/>
          <a:lstStyle/>
          <a:p>
            <a:fld id="{1C217B6F-2EEA-41DC-9DE4-B1C509C3A83E}" type="slidenum">
              <a:rPr lang="en-US" smtClean="0"/>
              <a:t>18</a:t>
            </a:fld>
            <a:endParaRPr lang="en-US"/>
          </a:p>
        </p:txBody>
      </p:sp>
    </p:spTree>
    <p:extLst>
      <p:ext uri="{BB962C8B-B14F-4D97-AF65-F5344CB8AC3E}">
        <p14:creationId xmlns:p14="http://schemas.microsoft.com/office/powerpoint/2010/main" val="2406510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stock price changes are derived from the real stock prices, so the measurement is measuring the truth. Therefore the main focus on this part is for the measurement of the market sentiment. </a:t>
            </a:r>
          </a:p>
          <a:p>
            <a:r>
              <a:rPr lang="en-US" dirty="0"/>
              <a:t>Need to explain </a:t>
            </a:r>
            <a:r>
              <a:rPr lang="en-US" dirty="0" err="1"/>
              <a:t>vader</a:t>
            </a:r>
            <a:r>
              <a:rPr lang="en-US" dirty="0"/>
              <a:t> and </a:t>
            </a:r>
            <a:r>
              <a:rPr lang="en-US" dirty="0" err="1"/>
              <a:t>textblob</a:t>
            </a:r>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19</a:t>
            </a:fld>
            <a:endParaRPr lang="en-US"/>
          </a:p>
        </p:txBody>
      </p:sp>
    </p:spTree>
    <p:extLst>
      <p:ext uri="{BB962C8B-B14F-4D97-AF65-F5344CB8AC3E}">
        <p14:creationId xmlns:p14="http://schemas.microsoft.com/office/powerpoint/2010/main" val="366828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adding a control group, the main internal validity threat to the research – Historical Confound – were also addressed. With a control group without sentiment, the research were able to examine only the effects of sentiment other than the alternatives</a:t>
            </a:r>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21</a:t>
            </a:fld>
            <a:endParaRPr lang="en-US"/>
          </a:p>
        </p:txBody>
      </p:sp>
    </p:spTree>
    <p:extLst>
      <p:ext uri="{BB962C8B-B14F-4D97-AF65-F5344CB8AC3E}">
        <p14:creationId xmlns:p14="http://schemas.microsoft.com/office/powerpoint/2010/main" val="264787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22</a:t>
            </a:fld>
            <a:endParaRPr lang="en-US"/>
          </a:p>
        </p:txBody>
      </p:sp>
    </p:spTree>
    <p:extLst>
      <p:ext uri="{BB962C8B-B14F-4D97-AF65-F5344CB8AC3E}">
        <p14:creationId xmlns:p14="http://schemas.microsoft.com/office/powerpoint/2010/main" val="1680473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the general idea was….</a:t>
            </a:r>
          </a:p>
          <a:p>
            <a:r>
              <a:rPr lang="en-US" sz="1200" b="0" i="0" kern="1200" dirty="0">
                <a:solidFill>
                  <a:schemeClr val="tx1"/>
                </a:solidFill>
                <a:effectLst/>
                <a:latin typeface="+mn-lt"/>
                <a:ea typeface="+mn-ea"/>
                <a:cs typeface="+mn-cs"/>
              </a:rPr>
              <a:t>Then in the one day model, I chose three days that span on a long-time period, since I wanted to eliminate or control of the effects from some uncalculated external events. </a:t>
            </a:r>
          </a:p>
          <a:p>
            <a:r>
              <a:rPr lang="en-US" sz="1200" b="0" i="0" kern="1200" dirty="0">
                <a:solidFill>
                  <a:schemeClr val="tx1"/>
                </a:solidFill>
                <a:effectLst/>
                <a:latin typeface="+mn-lt"/>
                <a:ea typeface="+mn-ea"/>
                <a:cs typeface="+mn-cs"/>
              </a:rPr>
              <a:t>On level 2, </a:t>
            </a:r>
            <a:r>
              <a:rPr lang="en-US" sz="1200" b="0" i="0" kern="1200" dirty="0" err="1">
                <a:solidFill>
                  <a:schemeClr val="tx1"/>
                </a:solidFill>
                <a:effectLst/>
                <a:latin typeface="+mn-lt"/>
                <a:ea typeface="+mn-ea"/>
                <a:cs typeface="+mn-cs"/>
              </a:rPr>
              <a:t>PyFlux</a:t>
            </a:r>
            <a:r>
              <a:rPr lang="en-US" sz="1200" b="0" i="0" kern="1200" dirty="0">
                <a:solidFill>
                  <a:schemeClr val="tx1"/>
                </a:solidFill>
                <a:effectLst/>
                <a:latin typeface="+mn-lt"/>
                <a:ea typeface="+mn-ea"/>
                <a:cs typeface="+mn-cs"/>
              </a:rPr>
              <a:t> gave me the choice to fit the </a:t>
            </a:r>
            <a:r>
              <a:rPr lang="en-US" sz="1200" b="0" i="0" kern="1200" dirty="0" err="1">
                <a:solidFill>
                  <a:schemeClr val="tx1"/>
                </a:solidFill>
                <a:effectLst/>
                <a:latin typeface="+mn-lt"/>
                <a:ea typeface="+mn-ea"/>
                <a:cs typeface="+mn-cs"/>
              </a:rPr>
              <a:t>arima</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arimax</a:t>
            </a:r>
            <a:r>
              <a:rPr lang="en-US" sz="1200" b="0" i="0" kern="1200" dirty="0">
                <a:solidFill>
                  <a:schemeClr val="tx1"/>
                </a:solidFill>
                <a:effectLst/>
                <a:latin typeface="+mn-lt"/>
                <a:ea typeface="+mn-ea"/>
                <a:cs typeface="+mn-cs"/>
              </a:rPr>
              <a:t> model with Metropolis-Hastings or Maximum likelihood.</a:t>
            </a:r>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25</a:t>
            </a:fld>
            <a:endParaRPr lang="en-US"/>
          </a:p>
        </p:txBody>
      </p:sp>
    </p:spTree>
    <p:extLst>
      <p:ext uri="{BB962C8B-B14F-4D97-AF65-F5344CB8AC3E}">
        <p14:creationId xmlns:p14="http://schemas.microsoft.com/office/powerpoint/2010/main" val="279556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trading days. </a:t>
            </a:r>
          </a:p>
        </p:txBody>
      </p:sp>
      <p:sp>
        <p:nvSpPr>
          <p:cNvPr id="4" name="Slide Number Placeholder 3"/>
          <p:cNvSpPr>
            <a:spLocks noGrp="1"/>
          </p:cNvSpPr>
          <p:nvPr>
            <p:ph type="sldNum" sz="quarter" idx="5"/>
          </p:nvPr>
        </p:nvSpPr>
        <p:spPr/>
        <p:txBody>
          <a:bodyPr/>
          <a:lstStyle/>
          <a:p>
            <a:fld id="{1C217B6F-2EEA-41DC-9DE4-B1C509C3A83E}" type="slidenum">
              <a:rPr lang="en-US" smtClean="0"/>
              <a:t>26</a:t>
            </a:fld>
            <a:endParaRPr lang="en-US"/>
          </a:p>
        </p:txBody>
      </p:sp>
    </p:spTree>
    <p:extLst>
      <p:ext uri="{BB962C8B-B14F-4D97-AF65-F5344CB8AC3E}">
        <p14:creationId xmlns:p14="http://schemas.microsoft.com/office/powerpoint/2010/main" val="4017359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10% decrease at 2019-04-04 opening price. </a:t>
            </a:r>
          </a:p>
        </p:txBody>
      </p:sp>
      <p:sp>
        <p:nvSpPr>
          <p:cNvPr id="4" name="Slide Number Placeholder 3"/>
          <p:cNvSpPr>
            <a:spLocks noGrp="1"/>
          </p:cNvSpPr>
          <p:nvPr>
            <p:ph type="sldNum" sz="quarter" idx="5"/>
          </p:nvPr>
        </p:nvSpPr>
        <p:spPr/>
        <p:txBody>
          <a:bodyPr/>
          <a:lstStyle/>
          <a:p>
            <a:fld id="{1C217B6F-2EEA-41DC-9DE4-B1C509C3A83E}" type="slidenum">
              <a:rPr lang="en-US" smtClean="0"/>
              <a:t>27</a:t>
            </a:fld>
            <a:endParaRPr lang="en-US"/>
          </a:p>
        </p:txBody>
      </p:sp>
    </p:spTree>
    <p:extLst>
      <p:ext uri="{BB962C8B-B14F-4D97-AF65-F5344CB8AC3E}">
        <p14:creationId xmlns:p14="http://schemas.microsoft.com/office/powerpoint/2010/main" val="250040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in-sample fitting plot.</a:t>
            </a:r>
          </a:p>
        </p:txBody>
      </p:sp>
      <p:sp>
        <p:nvSpPr>
          <p:cNvPr id="4" name="Slide Number Placeholder 3"/>
          <p:cNvSpPr>
            <a:spLocks noGrp="1"/>
          </p:cNvSpPr>
          <p:nvPr>
            <p:ph type="sldNum" sz="quarter" idx="5"/>
          </p:nvPr>
        </p:nvSpPr>
        <p:spPr/>
        <p:txBody>
          <a:bodyPr/>
          <a:lstStyle/>
          <a:p>
            <a:fld id="{1C217B6F-2EEA-41DC-9DE4-B1C509C3A83E}" type="slidenum">
              <a:rPr lang="en-US" smtClean="0"/>
              <a:t>32</a:t>
            </a:fld>
            <a:endParaRPr lang="en-US"/>
          </a:p>
        </p:txBody>
      </p:sp>
    </p:spTree>
    <p:extLst>
      <p:ext uri="{BB962C8B-B14F-4D97-AF65-F5344CB8AC3E}">
        <p14:creationId xmlns:p14="http://schemas.microsoft.com/office/powerpoint/2010/main" val="387574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https://www.ogilvy.com/feed/11-tweets-that-turned-the-stock-market-upside-down/</a:t>
            </a:r>
            <a:endParaRPr lang="en-US" dirty="0"/>
          </a:p>
        </p:txBody>
      </p:sp>
      <p:sp>
        <p:nvSpPr>
          <p:cNvPr id="4" name="Slide Number Placeholder 3"/>
          <p:cNvSpPr>
            <a:spLocks noGrp="1"/>
          </p:cNvSpPr>
          <p:nvPr>
            <p:ph type="sldNum" sz="quarter" idx="5"/>
          </p:nvPr>
        </p:nvSpPr>
        <p:spPr/>
        <p:txBody>
          <a:bodyPr/>
          <a:lstStyle/>
          <a:p>
            <a:fld id="{1C217B6F-2EEA-41DC-9DE4-B1C509C3A83E}" type="slidenum">
              <a:rPr lang="en-US" smtClean="0"/>
              <a:t>4</a:t>
            </a:fld>
            <a:endParaRPr lang="en-US"/>
          </a:p>
        </p:txBody>
      </p:sp>
    </p:spTree>
    <p:extLst>
      <p:ext uri="{BB962C8B-B14F-4D97-AF65-F5344CB8AC3E}">
        <p14:creationId xmlns:p14="http://schemas.microsoft.com/office/powerpoint/2010/main" val="524417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on -1, so I wont miss price drops. </a:t>
            </a:r>
          </a:p>
        </p:txBody>
      </p:sp>
      <p:sp>
        <p:nvSpPr>
          <p:cNvPr id="4" name="Slide Number Placeholder 3"/>
          <p:cNvSpPr>
            <a:spLocks noGrp="1"/>
          </p:cNvSpPr>
          <p:nvPr>
            <p:ph type="sldNum" sz="quarter" idx="5"/>
          </p:nvPr>
        </p:nvSpPr>
        <p:spPr/>
        <p:txBody>
          <a:bodyPr/>
          <a:lstStyle/>
          <a:p>
            <a:fld id="{1C217B6F-2EEA-41DC-9DE4-B1C509C3A83E}" type="slidenum">
              <a:rPr lang="en-US" smtClean="0"/>
              <a:t>48</a:t>
            </a:fld>
            <a:endParaRPr lang="en-US"/>
          </a:p>
        </p:txBody>
      </p:sp>
    </p:spTree>
    <p:extLst>
      <p:ext uri="{BB962C8B-B14F-4D97-AF65-F5344CB8AC3E}">
        <p14:creationId xmlns:p14="http://schemas.microsoft.com/office/powerpoint/2010/main" val="52565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(log + 1) to meet the normality assumption. </a:t>
            </a:r>
          </a:p>
          <a:p>
            <a:r>
              <a:rPr lang="en-US" dirty="0"/>
              <a:t>Or see whether 0 or non-0 will affect </a:t>
            </a:r>
            <a:r>
              <a:rPr lang="en-US"/>
              <a:t>the price.  </a:t>
            </a:r>
          </a:p>
        </p:txBody>
      </p:sp>
      <p:sp>
        <p:nvSpPr>
          <p:cNvPr id="4" name="Slide Number Placeholder 3"/>
          <p:cNvSpPr>
            <a:spLocks noGrp="1"/>
          </p:cNvSpPr>
          <p:nvPr>
            <p:ph type="sldNum" sz="quarter" idx="5"/>
          </p:nvPr>
        </p:nvSpPr>
        <p:spPr/>
        <p:txBody>
          <a:bodyPr/>
          <a:lstStyle/>
          <a:p>
            <a:fld id="{1C217B6F-2EEA-41DC-9DE4-B1C509C3A83E}" type="slidenum">
              <a:rPr lang="en-US" smtClean="0"/>
              <a:t>51</a:t>
            </a:fld>
            <a:endParaRPr lang="en-US"/>
          </a:p>
        </p:txBody>
      </p:sp>
    </p:spTree>
    <p:extLst>
      <p:ext uri="{BB962C8B-B14F-4D97-AF65-F5344CB8AC3E}">
        <p14:creationId xmlns:p14="http://schemas.microsoft.com/office/powerpoint/2010/main" val="371813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has become a common sense that when someone </a:t>
            </a:r>
            <a:r>
              <a:rPr lang="en-US" dirty="0" err="1"/>
              <a:t>influencial</a:t>
            </a:r>
            <a:r>
              <a:rPr lang="en-US" dirty="0"/>
              <a:t> said things about a company on social media, the stock price from that company is going to change. And it is also a common sense that stock prices mainly reflect the confidence level of public investors’ in the company’s future performance. Put these common senses together, it is safe to argue that the aggregated public sentiment extracted from social media may represent the public confidence towards a company, which further influence its stock prices. That being said, </a:t>
            </a:r>
            <a:r>
              <a:rPr lang="en-US" sz="1200" b="0" i="0" kern="1200" dirty="0">
                <a:solidFill>
                  <a:schemeClr val="tx1"/>
                </a:solidFill>
                <a:effectLst/>
                <a:latin typeface="+mn-lt"/>
                <a:ea typeface="+mn-ea"/>
                <a:cs typeface="+mn-cs"/>
              </a:rPr>
              <a:t>by analyzing social media trends and monitoring public opinion of companies we can possibly build a predictive model and anticipate changes in the market before they happen. </a:t>
            </a:r>
            <a:r>
              <a:rPr lang="en-US" dirty="0"/>
              <a:t>And together with my personal interest in technology companies, this brings up my research question. </a:t>
            </a:r>
          </a:p>
        </p:txBody>
      </p:sp>
      <p:sp>
        <p:nvSpPr>
          <p:cNvPr id="4" name="Slide Number Placeholder 3"/>
          <p:cNvSpPr>
            <a:spLocks noGrp="1"/>
          </p:cNvSpPr>
          <p:nvPr>
            <p:ph type="sldNum" sz="quarter" idx="5"/>
          </p:nvPr>
        </p:nvSpPr>
        <p:spPr/>
        <p:txBody>
          <a:bodyPr/>
          <a:lstStyle/>
          <a:p>
            <a:fld id="{1C217B6F-2EEA-41DC-9DE4-B1C509C3A83E}" type="slidenum">
              <a:rPr lang="en-US" smtClean="0"/>
              <a:t>5</a:t>
            </a:fld>
            <a:endParaRPr lang="en-US"/>
          </a:p>
        </p:txBody>
      </p:sp>
    </p:spTree>
    <p:extLst>
      <p:ext uri="{BB962C8B-B14F-4D97-AF65-F5344CB8AC3E}">
        <p14:creationId xmlns:p14="http://schemas.microsoft.com/office/powerpoint/2010/main" val="3480720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problem is narrowed down to such question. </a:t>
            </a:r>
          </a:p>
        </p:txBody>
      </p:sp>
      <p:sp>
        <p:nvSpPr>
          <p:cNvPr id="4" name="Slide Number Placeholder 3"/>
          <p:cNvSpPr>
            <a:spLocks noGrp="1"/>
          </p:cNvSpPr>
          <p:nvPr>
            <p:ph type="sldNum" sz="quarter" idx="5"/>
          </p:nvPr>
        </p:nvSpPr>
        <p:spPr/>
        <p:txBody>
          <a:bodyPr/>
          <a:lstStyle/>
          <a:p>
            <a:fld id="{1C217B6F-2EEA-41DC-9DE4-B1C509C3A83E}" type="slidenum">
              <a:rPr lang="en-US" smtClean="0"/>
              <a:t>6</a:t>
            </a:fld>
            <a:endParaRPr lang="en-US"/>
          </a:p>
        </p:txBody>
      </p:sp>
    </p:spTree>
    <p:extLst>
      <p:ext uri="{BB962C8B-B14F-4D97-AF65-F5344CB8AC3E}">
        <p14:creationId xmlns:p14="http://schemas.microsoft.com/office/powerpoint/2010/main" val="405499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hypothesis has always been popular among researchers. </a:t>
            </a:r>
          </a:p>
        </p:txBody>
      </p:sp>
      <p:sp>
        <p:nvSpPr>
          <p:cNvPr id="4" name="Slide Number Placeholder 3"/>
          <p:cNvSpPr>
            <a:spLocks noGrp="1"/>
          </p:cNvSpPr>
          <p:nvPr>
            <p:ph type="sldNum" sz="quarter" idx="5"/>
          </p:nvPr>
        </p:nvSpPr>
        <p:spPr/>
        <p:txBody>
          <a:bodyPr/>
          <a:lstStyle/>
          <a:p>
            <a:fld id="{1C217B6F-2EEA-41DC-9DE4-B1C509C3A83E}" type="slidenum">
              <a:rPr lang="en-US" smtClean="0"/>
              <a:t>7</a:t>
            </a:fld>
            <a:endParaRPr lang="en-US"/>
          </a:p>
        </p:txBody>
      </p:sp>
    </p:spTree>
    <p:extLst>
      <p:ext uri="{BB962C8B-B14F-4D97-AF65-F5344CB8AC3E}">
        <p14:creationId xmlns:p14="http://schemas.microsoft.com/office/powerpoint/2010/main" val="42240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early as the year of 2000, researchers have discovered statistically significant relationship between sentiment level of individual investors and S&amp;P 500 returns by </a:t>
            </a:r>
            <a:r>
              <a:rPr lang="en-US" dirty="0" err="1"/>
              <a:t>invstigating</a:t>
            </a:r>
            <a:r>
              <a:rPr lang="en-US" dirty="0"/>
              <a:t> weekly surveys from </a:t>
            </a:r>
            <a:r>
              <a:rPr lang="en-US" dirty="0" err="1"/>
              <a:t>newpaper</a:t>
            </a:r>
            <a:r>
              <a:rPr lang="en-US" dirty="0"/>
              <a:t>. And when social media became a hit, researchers from 2010s found that they were able to use general mood </a:t>
            </a:r>
            <a:r>
              <a:rPr lang="en-US" dirty="0" err="1"/>
              <a:t>extraced</a:t>
            </a:r>
            <a:r>
              <a:rPr lang="en-US" dirty="0"/>
              <a:t> from Twitter to predict other index such as Dow Jones Industrial indicator. And </a:t>
            </a:r>
            <a:r>
              <a:rPr lang="en-US" dirty="0" err="1"/>
              <a:t>compmared</a:t>
            </a:r>
            <a:r>
              <a:rPr lang="en-US" dirty="0"/>
              <a:t> to the previous studies, </a:t>
            </a:r>
          </a:p>
        </p:txBody>
      </p:sp>
      <p:sp>
        <p:nvSpPr>
          <p:cNvPr id="4" name="Slide Number Placeholder 3"/>
          <p:cNvSpPr>
            <a:spLocks noGrp="1"/>
          </p:cNvSpPr>
          <p:nvPr>
            <p:ph type="sldNum" sz="quarter" idx="5"/>
          </p:nvPr>
        </p:nvSpPr>
        <p:spPr/>
        <p:txBody>
          <a:bodyPr/>
          <a:lstStyle/>
          <a:p>
            <a:fld id="{1C217B6F-2EEA-41DC-9DE4-B1C509C3A83E}" type="slidenum">
              <a:rPr lang="en-US" smtClean="0"/>
              <a:t>8</a:t>
            </a:fld>
            <a:endParaRPr lang="en-US"/>
          </a:p>
        </p:txBody>
      </p:sp>
    </p:spTree>
    <p:extLst>
      <p:ext uri="{BB962C8B-B14F-4D97-AF65-F5344CB8AC3E}">
        <p14:creationId xmlns:p14="http://schemas.microsoft.com/office/powerpoint/2010/main" val="131336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talk about specifically the sampling frame, as in how will I reach my samples. Firstly, I choose my target companies. </a:t>
            </a:r>
          </a:p>
        </p:txBody>
      </p:sp>
      <p:sp>
        <p:nvSpPr>
          <p:cNvPr id="4" name="Slide Number Placeholder 3"/>
          <p:cNvSpPr>
            <a:spLocks noGrp="1"/>
          </p:cNvSpPr>
          <p:nvPr>
            <p:ph type="sldNum" sz="quarter" idx="5"/>
          </p:nvPr>
        </p:nvSpPr>
        <p:spPr/>
        <p:txBody>
          <a:bodyPr/>
          <a:lstStyle/>
          <a:p>
            <a:fld id="{1C217B6F-2EEA-41DC-9DE4-B1C509C3A83E}" type="slidenum">
              <a:rPr lang="en-US" smtClean="0"/>
              <a:t>10</a:t>
            </a:fld>
            <a:endParaRPr lang="en-US"/>
          </a:p>
        </p:txBody>
      </p:sp>
    </p:spTree>
    <p:extLst>
      <p:ext uri="{BB962C8B-B14F-4D97-AF65-F5344CB8AC3E}">
        <p14:creationId xmlns:p14="http://schemas.microsoft.com/office/powerpoint/2010/main" val="266643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choose target companies, the first thing is I wanted to make sure that the companies I chose are regularly mentioned or commented in Twitter. Therefore, I collected 2 days of data with only the </a:t>
            </a:r>
            <a:r>
              <a:rPr lang="en-US" dirty="0" err="1"/>
              <a:t>cashtags</a:t>
            </a:r>
            <a:r>
              <a:rPr lang="en-US" dirty="0"/>
              <a:t> of all the NASDAQ 100 companies, and counted how many times each </a:t>
            </a:r>
            <a:r>
              <a:rPr lang="en-US" dirty="0" err="1"/>
              <a:t>cashtags</a:t>
            </a:r>
            <a:r>
              <a:rPr lang="en-US" dirty="0"/>
              <a:t> were mentioned. </a:t>
            </a:r>
          </a:p>
          <a:p>
            <a:r>
              <a:rPr lang="en-US" dirty="0"/>
              <a:t>Now I have the list, I would also like to make sure the chosen companies names are unique. </a:t>
            </a:r>
          </a:p>
        </p:txBody>
      </p:sp>
      <p:sp>
        <p:nvSpPr>
          <p:cNvPr id="4" name="Slide Number Placeholder 3"/>
          <p:cNvSpPr>
            <a:spLocks noGrp="1"/>
          </p:cNvSpPr>
          <p:nvPr>
            <p:ph type="sldNum" sz="quarter" idx="5"/>
          </p:nvPr>
        </p:nvSpPr>
        <p:spPr/>
        <p:txBody>
          <a:bodyPr/>
          <a:lstStyle/>
          <a:p>
            <a:fld id="{1C217B6F-2EEA-41DC-9DE4-B1C509C3A83E}" type="slidenum">
              <a:rPr lang="en-US" smtClean="0"/>
              <a:t>11</a:t>
            </a:fld>
            <a:endParaRPr lang="en-US"/>
          </a:p>
        </p:txBody>
      </p:sp>
    </p:spTree>
    <p:extLst>
      <p:ext uri="{BB962C8B-B14F-4D97-AF65-F5344CB8AC3E}">
        <p14:creationId xmlns:p14="http://schemas.microsoft.com/office/powerpoint/2010/main" val="227680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relatively good representations of the Nasdaq 100. </a:t>
            </a:r>
          </a:p>
          <a:p>
            <a:r>
              <a:rPr lang="en-US" dirty="0"/>
              <a:t>Another important sampling frame is the keyword list I used to collect relevant tweets. (Do not overclaim here)</a:t>
            </a:r>
          </a:p>
        </p:txBody>
      </p:sp>
      <p:sp>
        <p:nvSpPr>
          <p:cNvPr id="4" name="Slide Number Placeholder 3"/>
          <p:cNvSpPr>
            <a:spLocks noGrp="1"/>
          </p:cNvSpPr>
          <p:nvPr>
            <p:ph type="sldNum" sz="quarter" idx="5"/>
          </p:nvPr>
        </p:nvSpPr>
        <p:spPr/>
        <p:txBody>
          <a:bodyPr/>
          <a:lstStyle/>
          <a:p>
            <a:fld id="{1C217B6F-2EEA-41DC-9DE4-B1C509C3A83E}" type="slidenum">
              <a:rPr lang="en-US" smtClean="0"/>
              <a:t>12</a:t>
            </a:fld>
            <a:endParaRPr lang="en-US"/>
          </a:p>
        </p:txBody>
      </p:sp>
    </p:spTree>
    <p:extLst>
      <p:ext uri="{BB962C8B-B14F-4D97-AF65-F5344CB8AC3E}">
        <p14:creationId xmlns:p14="http://schemas.microsoft.com/office/powerpoint/2010/main" val="258464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95E07EF-33B8-4C73-BAE2-E2A30359EFE6}" type="datetimeFigureOut">
              <a:rPr lang="en-US" smtClean="0"/>
              <a:t>4/21/2019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39074384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E07EF-33B8-4C73-BAE2-E2A30359EFE6}"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361628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E07EF-33B8-4C73-BAE2-E2A30359EFE6}"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192579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E07EF-33B8-4C73-BAE2-E2A30359EFE6}" type="datetimeFigureOut">
              <a:rPr lang="en-US" smtClean="0"/>
              <a:t>4/21/2019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381969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795E07EF-33B8-4C73-BAE2-E2A30359EFE6}" type="datetimeFigureOut">
              <a:rPr lang="en-US" smtClean="0"/>
              <a:t>4/21/2019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7614442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95E07EF-33B8-4C73-BAE2-E2A30359EFE6}" type="datetimeFigureOut">
              <a:rPr lang="en-US" smtClean="0"/>
              <a:t>4/21/2019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412481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795E07EF-33B8-4C73-BAE2-E2A30359EFE6}" type="datetimeFigureOut">
              <a:rPr lang="en-US" smtClean="0"/>
              <a:t>4/21/2019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C9B45-29E9-46FD-80D8-857CBA82C6E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4744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E07EF-33B8-4C73-BAE2-E2A30359EFE6}" type="datetimeFigureOut">
              <a:rPr lang="en-US" smtClean="0"/>
              <a:t>4/21/2019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3922905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E07EF-33B8-4C73-BAE2-E2A30359EFE6}" type="datetimeFigureOut">
              <a:rPr lang="en-US" smtClean="0"/>
              <a:t>4/21/2019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95924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95E07EF-33B8-4C73-BAE2-E2A30359EFE6}" type="datetimeFigureOut">
              <a:rPr lang="en-US" smtClean="0"/>
              <a:t>4/21/2019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147032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95E07EF-33B8-4C73-BAE2-E2A30359EFE6}" type="datetimeFigureOut">
              <a:rPr lang="en-US" smtClean="0"/>
              <a:t>4/21/2019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CCC9B45-29E9-46FD-80D8-857CBA82C6E4}" type="slidenum">
              <a:rPr lang="en-US" smtClean="0"/>
              <a:t>‹#›</a:t>
            </a:fld>
            <a:endParaRPr lang="en-US"/>
          </a:p>
        </p:txBody>
      </p:sp>
    </p:spTree>
    <p:extLst>
      <p:ext uri="{BB962C8B-B14F-4D97-AF65-F5344CB8AC3E}">
        <p14:creationId xmlns:p14="http://schemas.microsoft.com/office/powerpoint/2010/main" val="262331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95E07EF-33B8-4C73-BAE2-E2A30359EFE6}" type="datetimeFigureOut">
              <a:rPr lang="en-US" smtClean="0"/>
              <a:t>4/21/2019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CCC9B45-29E9-46FD-80D8-857CBA82C6E4}" type="slidenum">
              <a:rPr lang="en-US" smtClean="0"/>
              <a:t>‹#›</a:t>
            </a:fld>
            <a:endParaRPr lang="en-US"/>
          </a:p>
        </p:txBody>
      </p:sp>
    </p:spTree>
    <p:extLst>
      <p:ext uri="{BB962C8B-B14F-4D97-AF65-F5344CB8AC3E}">
        <p14:creationId xmlns:p14="http://schemas.microsoft.com/office/powerpoint/2010/main" val="4670676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ogilvy.com/"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internetlivestats.com/" TargetMode="External"/><Relationship Id="rId2" Type="http://schemas.openxmlformats.org/officeDocument/2006/relationships/hyperlink" Target="https://www.nasdaq.com/" TargetMode="External"/><Relationship Id="rId1" Type="http://schemas.openxmlformats.org/officeDocument/2006/relationships/slideLayout" Target="../slideLayouts/slideLayout2.xml"/><Relationship Id="rId4" Type="http://schemas.openxmlformats.org/officeDocument/2006/relationships/hyperlink" Target="https://www.alphavantage.co/documentation/"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ww.quora.com/How-is-the-NSE-BSE-Stock-open-Price-determined"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ogilvy.com/"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internetlivestats.com/twitter-statis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9574-1E4A-49E9-BDA8-F0CAF3F98C84}"/>
              </a:ext>
            </a:extLst>
          </p:cNvPr>
          <p:cNvSpPr>
            <a:spLocks noGrp="1"/>
          </p:cNvSpPr>
          <p:nvPr>
            <p:ph type="ctrTitle"/>
          </p:nvPr>
        </p:nvSpPr>
        <p:spPr>
          <a:xfrm>
            <a:off x="631200" y="2372344"/>
            <a:ext cx="10929600" cy="1645920"/>
          </a:xfrm>
        </p:spPr>
        <p:txBody>
          <a:bodyPr>
            <a:normAutofit fontScale="90000"/>
          </a:bodyPr>
          <a:lstStyle/>
          <a:p>
            <a:r>
              <a:rPr lang="en-US" dirty="0"/>
              <a:t>Twitter Sentiment Analysis for Stock Price Forecast in Technology Industry</a:t>
            </a:r>
          </a:p>
        </p:txBody>
      </p:sp>
      <p:sp>
        <p:nvSpPr>
          <p:cNvPr id="3" name="Subtitle 2">
            <a:extLst>
              <a:ext uri="{FF2B5EF4-FFF2-40B4-BE49-F238E27FC236}">
                <a16:creationId xmlns:a16="http://schemas.microsoft.com/office/drawing/2014/main" id="{AA0C99FC-95E4-4E31-B81C-E0240E9DFDCA}"/>
              </a:ext>
            </a:extLst>
          </p:cNvPr>
          <p:cNvSpPr>
            <a:spLocks noGrp="1"/>
          </p:cNvSpPr>
          <p:nvPr>
            <p:ph type="subTitle" idx="1"/>
          </p:nvPr>
        </p:nvSpPr>
        <p:spPr>
          <a:xfrm>
            <a:off x="2116904" y="4083235"/>
            <a:ext cx="7958192" cy="2408256"/>
          </a:xfrm>
        </p:spPr>
        <p:txBody>
          <a:bodyPr>
            <a:normAutofit/>
          </a:bodyPr>
          <a:lstStyle/>
          <a:p>
            <a:pPr marL="342900" indent="-342900">
              <a:buFontTx/>
              <a:buChar char="-"/>
            </a:pPr>
            <a:r>
              <a:rPr lang="en-US" sz="3500" dirty="0"/>
              <a:t>-A Study on Microsoft, Tesla and Netflix</a:t>
            </a:r>
          </a:p>
          <a:p>
            <a:endParaRPr lang="en-US" dirty="0"/>
          </a:p>
          <a:p>
            <a:r>
              <a:rPr lang="en-US" dirty="0"/>
              <a:t>04/25/2019</a:t>
            </a:r>
          </a:p>
          <a:p>
            <a:r>
              <a:rPr lang="en-US" dirty="0"/>
              <a:t>  Mingyuhui Liu (Jane)</a:t>
            </a:r>
          </a:p>
          <a:p>
            <a:r>
              <a:rPr lang="en-US" dirty="0"/>
              <a:t>Instructor: Professor David </a:t>
            </a:r>
            <a:r>
              <a:rPr lang="en-US" dirty="0" err="1"/>
              <a:t>Broniatowski</a:t>
            </a:r>
            <a:endParaRPr lang="en-US" dirty="0"/>
          </a:p>
        </p:txBody>
      </p:sp>
    </p:spTree>
    <p:extLst>
      <p:ext uri="{BB962C8B-B14F-4D97-AF65-F5344CB8AC3E}">
        <p14:creationId xmlns:p14="http://schemas.microsoft.com/office/powerpoint/2010/main" val="2914333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sampling</a:t>
            </a:r>
          </a:p>
        </p:txBody>
      </p:sp>
      <p:graphicFrame>
        <p:nvGraphicFramePr>
          <p:cNvPr id="4" name="Diagram 3">
            <a:extLst>
              <a:ext uri="{FF2B5EF4-FFF2-40B4-BE49-F238E27FC236}">
                <a16:creationId xmlns:a16="http://schemas.microsoft.com/office/drawing/2014/main" id="{0D8FE2A8-5EAA-4207-A436-A53879215F11}"/>
              </a:ext>
            </a:extLst>
          </p:cNvPr>
          <p:cNvGraphicFramePr/>
          <p:nvPr>
            <p:extLst>
              <p:ext uri="{D42A27DB-BD31-4B8C-83A1-F6EECF244321}">
                <p14:modId xmlns:p14="http://schemas.microsoft.com/office/powerpoint/2010/main" val="1768611517"/>
              </p:ext>
            </p:extLst>
          </p:nvPr>
        </p:nvGraphicFramePr>
        <p:xfrm>
          <a:off x="6146960" y="2236849"/>
          <a:ext cx="5960202" cy="46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AE5D25B6-3F57-4C58-A20F-29B9F50DAE64}"/>
              </a:ext>
            </a:extLst>
          </p:cNvPr>
          <p:cNvSpPr txBox="1">
            <a:spLocks/>
          </p:cNvSpPr>
          <p:nvPr/>
        </p:nvSpPr>
        <p:spPr>
          <a:xfrm>
            <a:off x="720712" y="3834191"/>
            <a:ext cx="4571832" cy="299177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b="1" dirty="0"/>
          </a:p>
        </p:txBody>
      </p:sp>
      <p:sp>
        <p:nvSpPr>
          <p:cNvPr id="6" name="Content Placeholder 7">
            <a:extLst>
              <a:ext uri="{FF2B5EF4-FFF2-40B4-BE49-F238E27FC236}">
                <a16:creationId xmlns:a16="http://schemas.microsoft.com/office/drawing/2014/main" id="{F0671F54-B60A-4D2D-A762-848BA0F8E966}"/>
              </a:ext>
            </a:extLst>
          </p:cNvPr>
          <p:cNvSpPr>
            <a:spLocks noGrp="1"/>
          </p:cNvSpPr>
          <p:nvPr>
            <p:ph idx="1"/>
          </p:nvPr>
        </p:nvSpPr>
        <p:spPr>
          <a:xfrm>
            <a:off x="606243" y="2545603"/>
            <a:ext cx="5573949" cy="596823"/>
          </a:xfrm>
        </p:spPr>
        <p:txBody>
          <a:bodyPr>
            <a:noAutofit/>
          </a:bodyPr>
          <a:lstStyle/>
          <a:p>
            <a:r>
              <a:rPr lang="en-US" dirty="0"/>
              <a:t>All technology stock’s sentiments and all technology stocks. </a:t>
            </a:r>
          </a:p>
        </p:txBody>
      </p:sp>
      <p:sp>
        <p:nvSpPr>
          <p:cNvPr id="7" name="Content Placeholder 7">
            <a:extLst>
              <a:ext uri="{FF2B5EF4-FFF2-40B4-BE49-F238E27FC236}">
                <a16:creationId xmlns:a16="http://schemas.microsoft.com/office/drawing/2014/main" id="{4DE29A3F-EB5D-4985-89C6-D2EAAA19353D}"/>
              </a:ext>
            </a:extLst>
          </p:cNvPr>
          <p:cNvSpPr txBox="1">
            <a:spLocks/>
          </p:cNvSpPr>
          <p:nvPr/>
        </p:nvSpPr>
        <p:spPr>
          <a:xfrm>
            <a:off x="606243" y="3435853"/>
            <a:ext cx="5573949" cy="59682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Sentiments of stocks that were twitted about.</a:t>
            </a:r>
            <a:endParaRPr lang="en-US" b="1" dirty="0"/>
          </a:p>
        </p:txBody>
      </p:sp>
      <p:sp>
        <p:nvSpPr>
          <p:cNvPr id="8" name="Content Placeholder 7">
            <a:extLst>
              <a:ext uri="{FF2B5EF4-FFF2-40B4-BE49-F238E27FC236}">
                <a16:creationId xmlns:a16="http://schemas.microsoft.com/office/drawing/2014/main" id="{FE80F583-48BB-4744-8FD7-4837442ABAF9}"/>
              </a:ext>
            </a:extLst>
          </p:cNvPr>
          <p:cNvSpPr txBox="1">
            <a:spLocks/>
          </p:cNvSpPr>
          <p:nvPr/>
        </p:nvSpPr>
        <p:spPr>
          <a:xfrm>
            <a:off x="606243" y="4306225"/>
            <a:ext cx="6025862" cy="7911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Twitter</a:t>
            </a:r>
            <a:r>
              <a:rPr lang="en-US" b="1" dirty="0"/>
              <a:t> </a:t>
            </a:r>
            <a:r>
              <a:rPr lang="en-US" dirty="0"/>
              <a:t>collection with</a:t>
            </a:r>
            <a:r>
              <a:rPr lang="en-US" b="1" dirty="0"/>
              <a:t> </a:t>
            </a:r>
            <a:r>
              <a:rPr lang="en-US" dirty="0"/>
              <a:t>key words from SFM</a:t>
            </a:r>
            <a:r>
              <a:rPr lang="en-US" b="1" dirty="0"/>
              <a:t> </a:t>
            </a:r>
            <a:r>
              <a:rPr lang="en-US" dirty="0"/>
              <a:t>&amp;</a:t>
            </a:r>
            <a:r>
              <a:rPr lang="en-US" b="1" dirty="0"/>
              <a:t> </a:t>
            </a:r>
            <a:r>
              <a:rPr lang="en-US" dirty="0"/>
              <a:t>selected Nasdaq 100 from Alpha Vantage API</a:t>
            </a:r>
          </a:p>
        </p:txBody>
      </p:sp>
      <p:sp>
        <p:nvSpPr>
          <p:cNvPr id="9" name="Content Placeholder 7">
            <a:extLst>
              <a:ext uri="{FF2B5EF4-FFF2-40B4-BE49-F238E27FC236}">
                <a16:creationId xmlns:a16="http://schemas.microsoft.com/office/drawing/2014/main" id="{C1183172-F9BA-46FC-9DC2-F6B244E912E4}"/>
              </a:ext>
            </a:extLst>
          </p:cNvPr>
          <p:cNvSpPr txBox="1">
            <a:spLocks/>
          </p:cNvSpPr>
          <p:nvPr/>
        </p:nvSpPr>
        <p:spPr>
          <a:xfrm>
            <a:off x="606242" y="5187139"/>
            <a:ext cx="6364215" cy="98902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Tweets collected from SFM &amp; stock prices from Alpha Vantage API</a:t>
            </a:r>
          </a:p>
        </p:txBody>
      </p:sp>
      <p:sp>
        <p:nvSpPr>
          <p:cNvPr id="10" name="Content Placeholder 7">
            <a:extLst>
              <a:ext uri="{FF2B5EF4-FFF2-40B4-BE49-F238E27FC236}">
                <a16:creationId xmlns:a16="http://schemas.microsoft.com/office/drawing/2014/main" id="{8EE06B27-E764-454F-B0F3-BE83DF4F26B9}"/>
              </a:ext>
            </a:extLst>
          </p:cNvPr>
          <p:cNvSpPr txBox="1">
            <a:spLocks/>
          </p:cNvSpPr>
          <p:nvPr/>
        </p:nvSpPr>
        <p:spPr>
          <a:xfrm>
            <a:off x="606243" y="6261177"/>
            <a:ext cx="6025862" cy="59682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Aggregated sentiment from the collection of tweets and  stock price changes in 5-min intervals</a:t>
            </a:r>
          </a:p>
        </p:txBody>
      </p:sp>
    </p:spTree>
    <p:extLst>
      <p:ext uri="{BB962C8B-B14F-4D97-AF65-F5344CB8AC3E}">
        <p14:creationId xmlns:p14="http://schemas.microsoft.com/office/powerpoint/2010/main" val="7884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a:xfrm>
            <a:off x="2231136" y="964692"/>
            <a:ext cx="7729728" cy="1188720"/>
          </a:xfrm>
        </p:spPr>
        <p:txBody>
          <a:bodyPr/>
          <a:lstStyle/>
          <a:p>
            <a:r>
              <a:rPr lang="en-US" dirty="0"/>
              <a:t>Choosing target companies</a:t>
            </a:r>
          </a:p>
        </p:txBody>
      </p:sp>
      <p:sp>
        <p:nvSpPr>
          <p:cNvPr id="4" name="Content Placeholder 2">
            <a:extLst>
              <a:ext uri="{FF2B5EF4-FFF2-40B4-BE49-F238E27FC236}">
                <a16:creationId xmlns:a16="http://schemas.microsoft.com/office/drawing/2014/main" id="{8E5E8BD8-049E-4C60-B9A8-DAE6B433779E}"/>
              </a:ext>
            </a:extLst>
          </p:cNvPr>
          <p:cNvSpPr txBox="1">
            <a:spLocks/>
          </p:cNvSpPr>
          <p:nvPr/>
        </p:nvSpPr>
        <p:spPr>
          <a:xfrm>
            <a:off x="2231136" y="2506593"/>
            <a:ext cx="772972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CN" dirty="0"/>
              <a:t>Collected 2 days (Oct 30~31, 2018) of data over 103 companies </a:t>
            </a:r>
            <a:r>
              <a:rPr lang="en-US" altLang="zh-CN" dirty="0" err="1"/>
              <a:t>CashTag</a:t>
            </a:r>
            <a:r>
              <a:rPr lang="en-US" altLang="zh-CN" dirty="0"/>
              <a:t> “$TICKER”:</a:t>
            </a:r>
          </a:p>
          <a:p>
            <a:pPr lvl="1"/>
            <a:r>
              <a:rPr lang="en-US" dirty="0"/>
              <a:t>More than 21,300 collected.</a:t>
            </a:r>
          </a:p>
          <a:p>
            <a:pPr lvl="1"/>
            <a:endParaRPr lang="en-US" dirty="0"/>
          </a:p>
          <a:p>
            <a:r>
              <a:rPr lang="en-US" dirty="0"/>
              <a:t>Chose 3 companies:</a:t>
            </a:r>
            <a:endParaRPr lang="en-US" u="sng" dirty="0"/>
          </a:p>
          <a:p>
            <a:pPr lvl="1"/>
            <a:r>
              <a:rPr lang="en-US" dirty="0"/>
              <a:t>Microsoft</a:t>
            </a:r>
          </a:p>
          <a:p>
            <a:pPr lvl="1"/>
            <a:r>
              <a:rPr lang="en-US" dirty="0"/>
              <a:t>Tesla</a:t>
            </a:r>
          </a:p>
          <a:p>
            <a:pPr lvl="1"/>
            <a:r>
              <a:rPr lang="en-US" dirty="0"/>
              <a:t>Netflix</a:t>
            </a:r>
          </a:p>
          <a:p>
            <a:pPr marL="228600" lvl="1"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15BA86E3-A4B1-4EF4-BCE5-8338D63B4819}"/>
              </a:ext>
            </a:extLst>
          </p:cNvPr>
          <p:cNvPicPr>
            <a:picLocks noChangeAspect="1"/>
          </p:cNvPicPr>
          <p:nvPr/>
        </p:nvPicPr>
        <p:blipFill>
          <a:blip r:embed="rId3"/>
          <a:stretch>
            <a:fillRect/>
          </a:stretch>
        </p:blipFill>
        <p:spPr>
          <a:xfrm>
            <a:off x="7407065" y="2875270"/>
            <a:ext cx="2261259" cy="3101983"/>
          </a:xfrm>
          <a:prstGeom prst="rect">
            <a:avLst/>
          </a:prstGeom>
        </p:spPr>
      </p:pic>
      <p:sp>
        <p:nvSpPr>
          <p:cNvPr id="6" name="Oval 5">
            <a:extLst>
              <a:ext uri="{FF2B5EF4-FFF2-40B4-BE49-F238E27FC236}">
                <a16:creationId xmlns:a16="http://schemas.microsoft.com/office/drawing/2014/main" id="{A0F587F9-1705-425F-8E39-2BBA6DF91D44}"/>
              </a:ext>
            </a:extLst>
          </p:cNvPr>
          <p:cNvSpPr/>
          <p:nvPr/>
        </p:nvSpPr>
        <p:spPr>
          <a:xfrm>
            <a:off x="7179813" y="5320529"/>
            <a:ext cx="2488513" cy="325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7A33EC-8292-43C8-A0F9-D56E34589E8F}"/>
              </a:ext>
            </a:extLst>
          </p:cNvPr>
          <p:cNvSpPr/>
          <p:nvPr/>
        </p:nvSpPr>
        <p:spPr>
          <a:xfrm>
            <a:off x="7179812" y="4100769"/>
            <a:ext cx="2488513" cy="325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45C6A39-E3BB-4A59-B5B1-61622CE1E67B}"/>
              </a:ext>
            </a:extLst>
          </p:cNvPr>
          <p:cNvSpPr/>
          <p:nvPr/>
        </p:nvSpPr>
        <p:spPr>
          <a:xfrm>
            <a:off x="7179811" y="2881009"/>
            <a:ext cx="2488513" cy="3254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E3AB51-8144-45CB-BC2B-0D07F0E47A01}"/>
              </a:ext>
            </a:extLst>
          </p:cNvPr>
          <p:cNvSpPr txBox="1"/>
          <p:nvPr/>
        </p:nvSpPr>
        <p:spPr>
          <a:xfrm>
            <a:off x="7407065" y="6084320"/>
            <a:ext cx="3823841" cy="523220"/>
          </a:xfrm>
          <a:prstGeom prst="rect">
            <a:avLst/>
          </a:prstGeom>
          <a:noFill/>
        </p:spPr>
        <p:txBody>
          <a:bodyPr wrap="square" rtlCol="0">
            <a:spAutoFit/>
          </a:bodyPr>
          <a:lstStyle/>
          <a:p>
            <a:r>
              <a:rPr lang="en-US" sz="1400" i="1" dirty="0"/>
              <a:t>Figure 3. Cash ticker top 10 mentioning in NASDAQ100. </a:t>
            </a:r>
          </a:p>
        </p:txBody>
      </p:sp>
    </p:spTree>
    <p:extLst>
      <p:ext uri="{BB962C8B-B14F-4D97-AF65-F5344CB8AC3E}">
        <p14:creationId xmlns:p14="http://schemas.microsoft.com/office/powerpoint/2010/main" val="26823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a:xfrm>
            <a:off x="2231136" y="964692"/>
            <a:ext cx="7729728" cy="1188720"/>
          </a:xfrm>
        </p:spPr>
        <p:txBody>
          <a:bodyPr/>
          <a:lstStyle/>
          <a:p>
            <a:r>
              <a:rPr lang="en-US" dirty="0"/>
              <a:t>Sampling process</a:t>
            </a:r>
          </a:p>
        </p:txBody>
      </p:sp>
      <p:sp>
        <p:nvSpPr>
          <p:cNvPr id="8" name="Content Placeholder 7">
            <a:extLst>
              <a:ext uri="{FF2B5EF4-FFF2-40B4-BE49-F238E27FC236}">
                <a16:creationId xmlns:a16="http://schemas.microsoft.com/office/drawing/2014/main" id="{C79D39C6-8BEE-47CB-9699-3738B7EB4837}"/>
              </a:ext>
            </a:extLst>
          </p:cNvPr>
          <p:cNvSpPr>
            <a:spLocks noGrp="1"/>
          </p:cNvSpPr>
          <p:nvPr>
            <p:ph idx="1"/>
          </p:nvPr>
        </p:nvSpPr>
        <p:spPr>
          <a:xfrm>
            <a:off x="2231136" y="2465840"/>
            <a:ext cx="7729728" cy="4296295"/>
          </a:xfrm>
        </p:spPr>
        <p:txBody>
          <a:bodyPr>
            <a:normAutofit/>
          </a:bodyPr>
          <a:lstStyle/>
          <a:p>
            <a:r>
              <a:rPr lang="en-US" b="1" dirty="0"/>
              <a:t>Scope and Keyword Lists</a:t>
            </a:r>
          </a:p>
          <a:p>
            <a:endParaRPr lang="en-US" sz="1800" b="1" dirty="0"/>
          </a:p>
          <a:p>
            <a:endParaRPr lang="en-US" b="1" dirty="0"/>
          </a:p>
          <a:p>
            <a:endParaRPr lang="en-US" sz="1800" b="1" dirty="0"/>
          </a:p>
          <a:p>
            <a:endParaRPr lang="en-US" b="1" dirty="0"/>
          </a:p>
          <a:p>
            <a:endParaRPr lang="en-US" sz="1800" b="1" dirty="0"/>
          </a:p>
          <a:p>
            <a:endParaRPr lang="en-US" b="1" dirty="0"/>
          </a:p>
          <a:p>
            <a:endParaRPr lang="en-US" sz="1800" b="1" dirty="0"/>
          </a:p>
          <a:p>
            <a:r>
              <a:rPr lang="en-US" dirty="0"/>
              <a:t>  </a:t>
            </a:r>
          </a:p>
          <a:p>
            <a:r>
              <a:rPr lang="en-US" sz="1800" b="1" dirty="0"/>
              <a:t>3 chosen companies </a:t>
            </a:r>
            <a:r>
              <a:rPr lang="en-US" b="1" dirty="0"/>
              <a:t>have</a:t>
            </a:r>
            <a:r>
              <a:rPr lang="en-US" sz="1800" b="1" dirty="0"/>
              <a:t> more than 45% of </a:t>
            </a:r>
            <a:r>
              <a:rPr lang="en-US" b="1" dirty="0"/>
              <a:t>all the mentions for Nasdaq 100 in Twitter</a:t>
            </a:r>
            <a:r>
              <a:rPr lang="en-US" b="1"/>
              <a:t>.  </a:t>
            </a:r>
            <a:r>
              <a:rPr lang="en-US">
                <a:solidFill>
                  <a:srgbClr val="FF0000"/>
                </a:solidFill>
              </a:rPr>
              <a:t>(</a:t>
            </a:r>
            <a:r>
              <a:rPr lang="en-US" dirty="0">
                <a:solidFill>
                  <a:srgbClr val="FF0000"/>
                </a:solidFill>
              </a:rPr>
              <a:t>Do not overclaim here)</a:t>
            </a:r>
            <a:endParaRPr lang="en-US" sz="1800" b="1" dirty="0">
              <a:solidFill>
                <a:srgbClr val="FF0000"/>
              </a:solidFill>
            </a:endParaRPr>
          </a:p>
        </p:txBody>
      </p:sp>
      <p:pic>
        <p:nvPicPr>
          <p:cNvPr id="10" name="Picture 9">
            <a:extLst>
              <a:ext uri="{FF2B5EF4-FFF2-40B4-BE49-F238E27FC236}">
                <a16:creationId xmlns:a16="http://schemas.microsoft.com/office/drawing/2014/main" id="{D1575E52-67DC-4B92-8C1F-D696050BC61C}"/>
              </a:ext>
            </a:extLst>
          </p:cNvPr>
          <p:cNvPicPr/>
          <p:nvPr/>
        </p:nvPicPr>
        <p:blipFill>
          <a:blip r:embed="rId3"/>
          <a:stretch>
            <a:fillRect/>
          </a:stretch>
        </p:blipFill>
        <p:spPr>
          <a:xfrm>
            <a:off x="725299" y="2800247"/>
            <a:ext cx="10928554" cy="2711307"/>
          </a:xfrm>
          <a:prstGeom prst="rect">
            <a:avLst/>
          </a:prstGeom>
        </p:spPr>
      </p:pic>
      <p:sp>
        <p:nvSpPr>
          <p:cNvPr id="3" name="TextBox 2">
            <a:extLst>
              <a:ext uri="{FF2B5EF4-FFF2-40B4-BE49-F238E27FC236}">
                <a16:creationId xmlns:a16="http://schemas.microsoft.com/office/drawing/2014/main" id="{D0F705AA-4725-42E0-967E-042B3D62030D}"/>
              </a:ext>
            </a:extLst>
          </p:cNvPr>
          <p:cNvSpPr txBox="1"/>
          <p:nvPr/>
        </p:nvSpPr>
        <p:spPr>
          <a:xfrm>
            <a:off x="5685503" y="5427096"/>
            <a:ext cx="1718188" cy="369332"/>
          </a:xfrm>
          <a:prstGeom prst="rect">
            <a:avLst/>
          </a:prstGeom>
          <a:noFill/>
        </p:spPr>
        <p:txBody>
          <a:bodyPr wrap="square" rtlCol="0">
            <a:spAutoFit/>
          </a:bodyPr>
          <a:lstStyle/>
          <a:p>
            <a:r>
              <a:rPr lang="en-US" dirty="0"/>
              <a:t>Companies</a:t>
            </a:r>
          </a:p>
        </p:txBody>
      </p:sp>
      <p:sp>
        <p:nvSpPr>
          <p:cNvPr id="11" name="TextBox 10">
            <a:extLst>
              <a:ext uri="{FF2B5EF4-FFF2-40B4-BE49-F238E27FC236}">
                <a16:creationId xmlns:a16="http://schemas.microsoft.com/office/drawing/2014/main" id="{5B1D3F50-E13C-4D1B-AFAA-DBD708706F6C}"/>
              </a:ext>
            </a:extLst>
          </p:cNvPr>
          <p:cNvSpPr txBox="1"/>
          <p:nvPr/>
        </p:nvSpPr>
        <p:spPr>
          <a:xfrm rot="16200000">
            <a:off x="-230698" y="3570227"/>
            <a:ext cx="1718188" cy="369332"/>
          </a:xfrm>
          <a:prstGeom prst="rect">
            <a:avLst/>
          </a:prstGeom>
          <a:noFill/>
        </p:spPr>
        <p:txBody>
          <a:bodyPr wrap="square" rtlCol="0">
            <a:spAutoFit/>
          </a:bodyPr>
          <a:lstStyle/>
          <a:p>
            <a:r>
              <a:rPr lang="en-US" dirty="0"/>
              <a:t>Mentions</a:t>
            </a:r>
          </a:p>
        </p:txBody>
      </p:sp>
      <p:sp>
        <p:nvSpPr>
          <p:cNvPr id="5" name="TextBox 4">
            <a:extLst>
              <a:ext uri="{FF2B5EF4-FFF2-40B4-BE49-F238E27FC236}">
                <a16:creationId xmlns:a16="http://schemas.microsoft.com/office/drawing/2014/main" id="{0AC51ED9-4DAD-4E07-BC92-BD7E7BB6A2C0}"/>
              </a:ext>
            </a:extLst>
          </p:cNvPr>
          <p:cNvSpPr txBox="1"/>
          <p:nvPr/>
        </p:nvSpPr>
        <p:spPr>
          <a:xfrm>
            <a:off x="725299" y="5705605"/>
            <a:ext cx="9928087" cy="307777"/>
          </a:xfrm>
          <a:prstGeom prst="rect">
            <a:avLst/>
          </a:prstGeom>
          <a:noFill/>
        </p:spPr>
        <p:txBody>
          <a:bodyPr wrap="square" rtlCol="0">
            <a:spAutoFit/>
          </a:bodyPr>
          <a:lstStyle/>
          <a:p>
            <a:r>
              <a:rPr lang="en-US" sz="1400" i="1" dirty="0"/>
              <a:t>Figure 4. Cash ticker mentioning ranking histogram for 103 companies in NASDAQ100. </a:t>
            </a:r>
          </a:p>
        </p:txBody>
      </p:sp>
    </p:spTree>
    <p:extLst>
      <p:ext uri="{BB962C8B-B14F-4D97-AF65-F5344CB8AC3E}">
        <p14:creationId xmlns:p14="http://schemas.microsoft.com/office/powerpoint/2010/main" val="176563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animEffect transition="in" filter="fade">
                                      <p:cBhvr>
                                        <p:cTn id="7"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818F-04E8-4855-A3E4-36EC8A98BCE9}"/>
              </a:ext>
            </a:extLst>
          </p:cNvPr>
          <p:cNvSpPr>
            <a:spLocks noGrp="1"/>
          </p:cNvSpPr>
          <p:nvPr>
            <p:ph type="title"/>
          </p:nvPr>
        </p:nvSpPr>
        <p:spPr/>
        <p:txBody>
          <a:bodyPr/>
          <a:lstStyle/>
          <a:p>
            <a:r>
              <a:rPr lang="en-US" dirty="0"/>
              <a:t>Sampling process</a:t>
            </a:r>
          </a:p>
        </p:txBody>
      </p:sp>
      <p:sp>
        <p:nvSpPr>
          <p:cNvPr id="3" name="Content Placeholder 2">
            <a:extLst>
              <a:ext uri="{FF2B5EF4-FFF2-40B4-BE49-F238E27FC236}">
                <a16:creationId xmlns:a16="http://schemas.microsoft.com/office/drawing/2014/main" id="{F4E9C015-BA59-410B-9D19-746FE559E472}"/>
              </a:ext>
            </a:extLst>
          </p:cNvPr>
          <p:cNvSpPr>
            <a:spLocks noGrp="1"/>
          </p:cNvSpPr>
          <p:nvPr>
            <p:ph idx="1"/>
          </p:nvPr>
        </p:nvSpPr>
        <p:spPr/>
        <p:txBody>
          <a:bodyPr/>
          <a:lstStyle/>
          <a:p>
            <a:r>
              <a:rPr lang="en-US" dirty="0"/>
              <a:t>Keyword List:</a:t>
            </a:r>
          </a:p>
          <a:p>
            <a:r>
              <a:rPr lang="en-US" dirty="0"/>
              <a:t>#Microsoft , #</a:t>
            </a:r>
            <a:r>
              <a:rPr lang="en-US" dirty="0" err="1"/>
              <a:t>microsoft</a:t>
            </a:r>
            <a:r>
              <a:rPr lang="en-US" dirty="0"/>
              <a:t> , #MSFT , #</a:t>
            </a:r>
            <a:r>
              <a:rPr lang="en-US" dirty="0" err="1"/>
              <a:t>msft</a:t>
            </a:r>
            <a:r>
              <a:rPr lang="en-US" dirty="0"/>
              <a:t> , $MSFT </a:t>
            </a:r>
          </a:p>
          <a:p>
            <a:r>
              <a:rPr lang="en-US" dirty="0"/>
              <a:t>#Netflix , #</a:t>
            </a:r>
            <a:r>
              <a:rPr lang="en-US" dirty="0" err="1"/>
              <a:t>netflix</a:t>
            </a:r>
            <a:r>
              <a:rPr lang="en-US" dirty="0"/>
              <a:t> , #NFLX , #</a:t>
            </a:r>
            <a:r>
              <a:rPr lang="en-US" dirty="0" err="1"/>
              <a:t>nflx</a:t>
            </a:r>
            <a:r>
              <a:rPr lang="en-US" dirty="0"/>
              <a:t> , $NFLX </a:t>
            </a:r>
          </a:p>
          <a:p>
            <a:r>
              <a:rPr lang="en-US" dirty="0"/>
              <a:t>#Tesla , #tesla , #TSLA , #</a:t>
            </a:r>
            <a:r>
              <a:rPr lang="en-US" dirty="0" err="1"/>
              <a:t>tsla</a:t>
            </a:r>
            <a:r>
              <a:rPr lang="en-US" dirty="0"/>
              <a:t> , $TSLA</a:t>
            </a:r>
          </a:p>
          <a:p>
            <a:endParaRPr lang="en-US" dirty="0"/>
          </a:p>
        </p:txBody>
      </p:sp>
    </p:spTree>
    <p:extLst>
      <p:ext uri="{BB962C8B-B14F-4D97-AF65-F5344CB8AC3E}">
        <p14:creationId xmlns:p14="http://schemas.microsoft.com/office/powerpoint/2010/main" val="2759572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Sampling process</a:t>
            </a:r>
          </a:p>
        </p:txBody>
      </p:sp>
      <p:sp>
        <p:nvSpPr>
          <p:cNvPr id="3" name="Content Placeholder 2">
            <a:extLst>
              <a:ext uri="{FF2B5EF4-FFF2-40B4-BE49-F238E27FC236}">
                <a16:creationId xmlns:a16="http://schemas.microsoft.com/office/drawing/2014/main" id="{7FD32D95-EEEE-4A42-A019-0DD95D2730AA}"/>
              </a:ext>
            </a:extLst>
          </p:cNvPr>
          <p:cNvSpPr>
            <a:spLocks noGrp="1"/>
          </p:cNvSpPr>
          <p:nvPr>
            <p:ph idx="1"/>
          </p:nvPr>
        </p:nvSpPr>
        <p:spPr>
          <a:xfrm>
            <a:off x="2231136" y="2638044"/>
            <a:ext cx="3449417" cy="3101983"/>
          </a:xfrm>
        </p:spPr>
        <p:txBody>
          <a:bodyPr/>
          <a:lstStyle/>
          <a:p>
            <a:r>
              <a:rPr lang="en-US" altLang="zh-CN" dirty="0"/>
              <a:t>Stock Prices</a:t>
            </a:r>
            <a:r>
              <a:rPr lang="en-US" dirty="0"/>
              <a:t>: </a:t>
            </a:r>
          </a:p>
          <a:p>
            <a:pPr lvl="1"/>
            <a:r>
              <a:rPr lang="en-US" dirty="0"/>
              <a:t>For 5-minutes stock prices, 78 (12*6.5hr) data points can be collected for each business day</a:t>
            </a:r>
          </a:p>
          <a:p>
            <a:pPr lvl="1"/>
            <a:endParaRPr lang="en-US" dirty="0"/>
          </a:p>
          <a:p>
            <a:pPr marL="228600" lvl="1" indent="0">
              <a:buNone/>
            </a:pPr>
            <a:endParaRPr lang="en-US" dirty="0"/>
          </a:p>
        </p:txBody>
      </p:sp>
      <p:pic>
        <p:nvPicPr>
          <p:cNvPr id="4" name="Picture 3">
            <a:extLst>
              <a:ext uri="{FF2B5EF4-FFF2-40B4-BE49-F238E27FC236}">
                <a16:creationId xmlns:a16="http://schemas.microsoft.com/office/drawing/2014/main" id="{5B58B241-7339-4351-BDC8-0E05894A12BB}"/>
              </a:ext>
            </a:extLst>
          </p:cNvPr>
          <p:cNvPicPr>
            <a:picLocks noChangeAspect="1"/>
          </p:cNvPicPr>
          <p:nvPr/>
        </p:nvPicPr>
        <p:blipFill>
          <a:blip r:embed="rId2"/>
          <a:stretch>
            <a:fillRect/>
          </a:stretch>
        </p:blipFill>
        <p:spPr>
          <a:xfrm>
            <a:off x="6677490" y="2412231"/>
            <a:ext cx="2131364" cy="3481077"/>
          </a:xfrm>
          <a:prstGeom prst="rect">
            <a:avLst/>
          </a:prstGeom>
        </p:spPr>
      </p:pic>
      <p:sp>
        <p:nvSpPr>
          <p:cNvPr id="5" name="TextBox 4">
            <a:extLst>
              <a:ext uri="{FF2B5EF4-FFF2-40B4-BE49-F238E27FC236}">
                <a16:creationId xmlns:a16="http://schemas.microsoft.com/office/drawing/2014/main" id="{2A8AADD8-092C-40EA-947B-91E02B434D03}"/>
              </a:ext>
            </a:extLst>
          </p:cNvPr>
          <p:cNvSpPr txBox="1"/>
          <p:nvPr/>
        </p:nvSpPr>
        <p:spPr>
          <a:xfrm>
            <a:off x="6595352" y="6012117"/>
            <a:ext cx="2837145" cy="523220"/>
          </a:xfrm>
          <a:prstGeom prst="rect">
            <a:avLst/>
          </a:prstGeom>
          <a:noFill/>
        </p:spPr>
        <p:txBody>
          <a:bodyPr wrap="square" rtlCol="0">
            <a:spAutoFit/>
          </a:bodyPr>
          <a:lstStyle/>
          <a:p>
            <a:r>
              <a:rPr lang="en-US" sz="1400" i="1" dirty="0"/>
              <a:t>Table 1.</a:t>
            </a:r>
            <a:r>
              <a:rPr lang="en-US" sz="1400" dirty="0"/>
              <a:t> Tesla prices in 5-minutes’ intervals on March 29, 2019. </a:t>
            </a:r>
          </a:p>
        </p:txBody>
      </p:sp>
    </p:spTree>
    <p:extLst>
      <p:ext uri="{BB962C8B-B14F-4D97-AF65-F5344CB8AC3E}">
        <p14:creationId xmlns:p14="http://schemas.microsoft.com/office/powerpoint/2010/main" val="2218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D9F4-5012-40F4-9AE2-4AC41DEA9D13}"/>
              </a:ext>
            </a:extLst>
          </p:cNvPr>
          <p:cNvSpPr>
            <a:spLocks noGrp="1"/>
          </p:cNvSpPr>
          <p:nvPr>
            <p:ph type="title"/>
          </p:nvPr>
        </p:nvSpPr>
        <p:spPr/>
        <p:txBody>
          <a:bodyPr/>
          <a:lstStyle/>
          <a:p>
            <a:r>
              <a:rPr lang="en-US" dirty="0"/>
              <a:t>methodologies</a:t>
            </a:r>
          </a:p>
        </p:txBody>
      </p:sp>
      <p:sp>
        <p:nvSpPr>
          <p:cNvPr id="3" name="Text Placeholder 2">
            <a:extLst>
              <a:ext uri="{FF2B5EF4-FFF2-40B4-BE49-F238E27FC236}">
                <a16:creationId xmlns:a16="http://schemas.microsoft.com/office/drawing/2014/main" id="{4C5CDBEB-2BF5-4F9D-BFDE-23F20581718F}"/>
              </a:ext>
            </a:extLst>
          </p:cNvPr>
          <p:cNvSpPr>
            <a:spLocks noGrp="1"/>
          </p:cNvSpPr>
          <p:nvPr>
            <p:ph type="body" idx="1"/>
          </p:nvPr>
        </p:nvSpPr>
        <p:spPr/>
        <p:txBody>
          <a:bodyPr/>
          <a:lstStyle/>
          <a:p>
            <a:r>
              <a:rPr lang="en-US" dirty="0"/>
              <a:t>Measurement</a:t>
            </a:r>
          </a:p>
        </p:txBody>
      </p:sp>
    </p:spTree>
    <p:extLst>
      <p:ext uri="{BB962C8B-B14F-4D97-AF65-F5344CB8AC3E}">
        <p14:creationId xmlns:p14="http://schemas.microsoft.com/office/powerpoint/2010/main" val="255730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Construct</a:t>
            </a:r>
          </a:p>
        </p:txBody>
      </p:sp>
      <p:graphicFrame>
        <p:nvGraphicFramePr>
          <p:cNvPr id="8" name="Table 7">
            <a:extLst>
              <a:ext uri="{FF2B5EF4-FFF2-40B4-BE49-F238E27FC236}">
                <a16:creationId xmlns:a16="http://schemas.microsoft.com/office/drawing/2014/main" id="{2F72F062-2FDA-46D5-A68C-8D05C7393BA0}"/>
              </a:ext>
            </a:extLst>
          </p:cNvPr>
          <p:cNvGraphicFramePr>
            <a:graphicFrameLocks noGrp="1"/>
          </p:cNvGraphicFramePr>
          <p:nvPr>
            <p:extLst>
              <p:ext uri="{D42A27DB-BD31-4B8C-83A1-F6EECF244321}">
                <p14:modId xmlns:p14="http://schemas.microsoft.com/office/powerpoint/2010/main" val="315101748"/>
              </p:ext>
            </p:extLst>
          </p:nvPr>
        </p:nvGraphicFramePr>
        <p:xfrm>
          <a:off x="581192" y="2911289"/>
          <a:ext cx="11164815" cy="3018864"/>
        </p:xfrm>
        <a:graphic>
          <a:graphicData uri="http://schemas.openxmlformats.org/drawingml/2006/table">
            <a:tbl>
              <a:tblPr>
                <a:tableStyleId>{5940675A-B579-460E-94D1-54222C63F5DA}</a:tableStyleId>
              </a:tblPr>
              <a:tblGrid>
                <a:gridCol w="2730261">
                  <a:extLst>
                    <a:ext uri="{9D8B030D-6E8A-4147-A177-3AD203B41FA5}">
                      <a16:colId xmlns:a16="http://schemas.microsoft.com/office/drawing/2014/main" val="1523525809"/>
                    </a:ext>
                  </a:extLst>
                </a:gridCol>
                <a:gridCol w="4217277">
                  <a:extLst>
                    <a:ext uri="{9D8B030D-6E8A-4147-A177-3AD203B41FA5}">
                      <a16:colId xmlns:a16="http://schemas.microsoft.com/office/drawing/2014/main" val="441609836"/>
                    </a:ext>
                  </a:extLst>
                </a:gridCol>
                <a:gridCol w="4217277">
                  <a:extLst>
                    <a:ext uri="{9D8B030D-6E8A-4147-A177-3AD203B41FA5}">
                      <a16:colId xmlns:a16="http://schemas.microsoft.com/office/drawing/2014/main" val="4018035422"/>
                    </a:ext>
                  </a:extLst>
                </a:gridCol>
              </a:tblGrid>
              <a:tr h="740856">
                <a:tc>
                  <a:txBody>
                    <a:bodyPr/>
                    <a:lstStyle/>
                    <a:p>
                      <a:pPr algn="ctr" fontAlgn="b"/>
                      <a:r>
                        <a:rPr lang="en-US" sz="2400" u="none" strike="noStrike" dirty="0">
                          <a:effectLst/>
                        </a:rPr>
                        <a:t>Construct</a:t>
                      </a:r>
                      <a:endParaRPr lang="en-US" sz="16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2400" u="none" strike="noStrike" dirty="0">
                          <a:effectLst/>
                        </a:rPr>
                        <a:t>Operationalization</a:t>
                      </a:r>
                      <a:endParaRPr lang="en-US" sz="24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2400" u="none" strike="noStrike" dirty="0">
                          <a:effectLst/>
                        </a:rPr>
                        <a:t>Detailed Plan</a:t>
                      </a:r>
                      <a:endParaRPr lang="en-US" sz="2400" b="1"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529753508"/>
                  </a:ext>
                </a:extLst>
              </a:tr>
              <a:tr h="1301076">
                <a:tc>
                  <a:txBody>
                    <a:bodyPr/>
                    <a:lstStyle/>
                    <a:p>
                      <a:pPr algn="ctr" fontAlgn="b"/>
                      <a:r>
                        <a:rPr lang="en-US" sz="2000" u="none" strike="noStrike" dirty="0">
                          <a:effectLst/>
                        </a:rPr>
                        <a:t>Public Sentiment</a:t>
                      </a:r>
                      <a:endParaRPr lang="en-US" sz="14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1800" u="none" strike="noStrike" dirty="0">
                          <a:effectLst/>
                        </a:rPr>
                        <a:t>Twitter sentiment analysis</a:t>
                      </a:r>
                      <a:endParaRPr lang="en-US" sz="1600" b="0" i="0" u="none" strike="noStrike" dirty="0">
                        <a:solidFill>
                          <a:srgbClr val="000000"/>
                        </a:solidFill>
                        <a:effectLst/>
                        <a:latin typeface="Calibri" panose="020F0502020204030204" pitchFamily="34" charset="0"/>
                      </a:endParaRPr>
                    </a:p>
                  </a:txBody>
                  <a:tcPr marL="3810" marR="3810" marT="3810" marB="0" anchor="ctr"/>
                </a:tc>
                <a:tc>
                  <a:txBody>
                    <a:bodyPr/>
                    <a:lstStyle/>
                    <a:p>
                      <a:pPr marL="342900" indent="-342900" algn="l" fontAlgn="b">
                        <a:buAutoNum type="arabicPeriod"/>
                      </a:pPr>
                      <a:r>
                        <a:rPr lang="en-US" sz="1800" u="none" strike="noStrike" dirty="0">
                          <a:effectLst/>
                        </a:rPr>
                        <a:t>Collect relevant tweets from SFM;</a:t>
                      </a:r>
                    </a:p>
                    <a:p>
                      <a:pPr marL="342900" indent="-342900" algn="l" fontAlgn="b">
                        <a:buAutoNum type="arabicPeriod"/>
                      </a:pPr>
                      <a:r>
                        <a:rPr lang="en-US" sz="1800" u="none" strike="noStrike" dirty="0">
                          <a:effectLst/>
                        </a:rPr>
                        <a:t>Sentiment analysis (</a:t>
                      </a:r>
                      <a:r>
                        <a:rPr lang="en-US" sz="1800" u="none" strike="noStrike" dirty="0" err="1">
                          <a:effectLst/>
                        </a:rPr>
                        <a:t>vader</a:t>
                      </a:r>
                      <a:r>
                        <a:rPr lang="en-US" sz="1800" u="none" strike="noStrike" dirty="0">
                          <a:effectLst/>
                        </a:rPr>
                        <a:t> and </a:t>
                      </a:r>
                      <a:r>
                        <a:rPr lang="en-US" sz="1800" u="none" strike="noStrike" dirty="0" err="1">
                          <a:effectLst/>
                        </a:rPr>
                        <a:t>textblob</a:t>
                      </a:r>
                      <a:r>
                        <a:rPr lang="en-US" sz="1800" u="none" strike="noStrike" dirty="0">
                          <a:effectLst/>
                        </a:rPr>
                        <a:t>)</a:t>
                      </a:r>
                      <a:endParaRPr lang="en-US" sz="20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644074988"/>
                  </a:ext>
                </a:extLst>
              </a:tr>
              <a:tr h="976932">
                <a:tc>
                  <a:txBody>
                    <a:bodyPr/>
                    <a:lstStyle/>
                    <a:p>
                      <a:pPr algn="ctr" fontAlgn="b"/>
                      <a:r>
                        <a:rPr lang="en-US" sz="2000" u="none" strike="noStrike" dirty="0">
                          <a:effectLst/>
                        </a:rPr>
                        <a:t>Stock Price Movement</a:t>
                      </a:r>
                      <a:endParaRPr lang="en-US" sz="14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1800" u="none" strike="noStrike" dirty="0">
                          <a:effectLst/>
                        </a:rPr>
                        <a:t>Stock price changes. </a:t>
                      </a:r>
                      <a:endParaRPr lang="en-US" sz="1400" b="0" i="0" u="none" strike="noStrike" dirty="0">
                        <a:solidFill>
                          <a:srgbClr val="000000"/>
                        </a:solidFill>
                        <a:effectLst/>
                        <a:latin typeface="Calibri" panose="020F0502020204030204" pitchFamily="34" charset="0"/>
                      </a:endParaRPr>
                    </a:p>
                  </a:txBody>
                  <a:tcPr marL="3810" marR="3810" marT="3810" marB="0" anchor="ctr"/>
                </a:tc>
                <a:tc>
                  <a:txBody>
                    <a:bodyPr/>
                    <a:lstStyle/>
                    <a:p>
                      <a:pPr marL="342900" indent="-342900" algn="l" fontAlgn="b">
                        <a:buAutoNum type="arabicPeriod"/>
                      </a:pPr>
                      <a:r>
                        <a:rPr lang="en-US" sz="1800" u="none" strike="noStrike" dirty="0">
                          <a:effectLst/>
                        </a:rPr>
                        <a:t>Use Alpha Vintage API to collect stock price with 5-min intervals;</a:t>
                      </a:r>
                    </a:p>
                    <a:p>
                      <a:pPr marL="342900" indent="-342900" algn="l" fontAlgn="b">
                        <a:buAutoNum type="arabicPeriod"/>
                      </a:pPr>
                      <a:r>
                        <a:rPr lang="en-US" sz="1800" u="none" strike="noStrike" dirty="0">
                          <a:effectLst/>
                        </a:rPr>
                        <a:t>Calculate changes in stock prices. </a:t>
                      </a:r>
                      <a:endParaRPr lang="en-US" sz="18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767969973"/>
                  </a:ext>
                </a:extLst>
              </a:tr>
            </a:tbl>
          </a:graphicData>
        </a:graphic>
      </p:graphicFrame>
      <p:sp>
        <p:nvSpPr>
          <p:cNvPr id="3" name="TextBox 2">
            <a:extLst>
              <a:ext uri="{FF2B5EF4-FFF2-40B4-BE49-F238E27FC236}">
                <a16:creationId xmlns:a16="http://schemas.microsoft.com/office/drawing/2014/main" id="{8753EDCF-7F51-4C7A-A43B-5E72A04E77E8}"/>
              </a:ext>
            </a:extLst>
          </p:cNvPr>
          <p:cNvSpPr txBox="1"/>
          <p:nvPr/>
        </p:nvSpPr>
        <p:spPr>
          <a:xfrm>
            <a:off x="586740" y="6035040"/>
            <a:ext cx="10988040" cy="307777"/>
          </a:xfrm>
          <a:prstGeom prst="rect">
            <a:avLst/>
          </a:prstGeom>
          <a:noFill/>
        </p:spPr>
        <p:txBody>
          <a:bodyPr wrap="square" rtlCol="0">
            <a:spAutoFit/>
          </a:bodyPr>
          <a:lstStyle/>
          <a:p>
            <a:r>
              <a:rPr lang="en-US" sz="1400" i="1" dirty="0"/>
              <a:t>Table 2. </a:t>
            </a:r>
            <a:r>
              <a:rPr lang="en-US" sz="1400" dirty="0"/>
              <a:t>Construct, operationalization and detailed plan for measurement.</a:t>
            </a:r>
            <a:endParaRPr lang="en-US" sz="1400" i="1" dirty="0"/>
          </a:p>
        </p:txBody>
      </p:sp>
    </p:spTree>
    <p:extLst>
      <p:ext uri="{BB962C8B-B14F-4D97-AF65-F5344CB8AC3E}">
        <p14:creationId xmlns:p14="http://schemas.microsoft.com/office/powerpoint/2010/main" val="293590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Sentiment analysis</a:t>
            </a:r>
          </a:p>
        </p:txBody>
      </p:sp>
      <p:sp>
        <p:nvSpPr>
          <p:cNvPr id="12" name="Content Placeholder 2">
            <a:extLst>
              <a:ext uri="{FF2B5EF4-FFF2-40B4-BE49-F238E27FC236}">
                <a16:creationId xmlns:a16="http://schemas.microsoft.com/office/drawing/2014/main" id="{8293B94E-AC8B-4599-ACE3-2C7B5AF8012F}"/>
              </a:ext>
            </a:extLst>
          </p:cNvPr>
          <p:cNvSpPr>
            <a:spLocks noGrp="1"/>
          </p:cNvSpPr>
          <p:nvPr>
            <p:ph idx="1"/>
          </p:nvPr>
        </p:nvSpPr>
        <p:spPr>
          <a:xfrm>
            <a:off x="2231136" y="2542180"/>
            <a:ext cx="7671755" cy="3412236"/>
          </a:xfrm>
        </p:spPr>
        <p:txBody>
          <a:bodyPr>
            <a:normAutofit/>
          </a:bodyPr>
          <a:lstStyle/>
          <a:p>
            <a:r>
              <a:rPr lang="en-US" dirty="0" err="1"/>
              <a:t>Textblob</a:t>
            </a:r>
            <a:r>
              <a:rPr lang="en-US" dirty="0"/>
              <a:t>: </a:t>
            </a:r>
          </a:p>
          <a:p>
            <a:pPr lvl="2"/>
            <a:r>
              <a:rPr lang="en-US" dirty="0"/>
              <a:t>Approach 1</a:t>
            </a:r>
            <a:r>
              <a:rPr lang="en-US" b="1" dirty="0"/>
              <a:t>(T1)</a:t>
            </a:r>
            <a:r>
              <a:rPr lang="en-US" dirty="0"/>
              <a:t>: Set up a threshold for polarity scores to label -1, 0, and 1.</a:t>
            </a:r>
          </a:p>
          <a:p>
            <a:pPr lvl="2"/>
            <a:r>
              <a:rPr lang="en-US" dirty="0"/>
              <a:t>Approach 2 </a:t>
            </a:r>
            <a:r>
              <a:rPr lang="en-US" b="1" dirty="0"/>
              <a:t>(T2)</a:t>
            </a:r>
            <a:r>
              <a:rPr lang="en-US" dirty="0"/>
              <a:t>: Polarity scores</a:t>
            </a:r>
          </a:p>
          <a:p>
            <a:r>
              <a:rPr lang="en-US" dirty="0"/>
              <a:t>Vader:</a:t>
            </a:r>
          </a:p>
          <a:p>
            <a:pPr lvl="2"/>
            <a:r>
              <a:rPr lang="en-US" dirty="0"/>
              <a:t>Approach 1 </a:t>
            </a:r>
            <a:r>
              <a:rPr lang="en-US" b="1" dirty="0"/>
              <a:t>(V1)</a:t>
            </a:r>
            <a:r>
              <a:rPr lang="en-US" dirty="0"/>
              <a:t>: Set up a threshold.</a:t>
            </a:r>
          </a:p>
          <a:p>
            <a:pPr lvl="2"/>
            <a:r>
              <a:rPr lang="en-US" dirty="0"/>
              <a:t>Approach 2 </a:t>
            </a:r>
            <a:r>
              <a:rPr lang="en-US" b="1" dirty="0"/>
              <a:t>(V2)</a:t>
            </a:r>
            <a:r>
              <a:rPr lang="en-US" dirty="0"/>
              <a:t>: Scores</a:t>
            </a:r>
          </a:p>
        </p:txBody>
      </p:sp>
    </p:spTree>
    <p:extLst>
      <p:ext uri="{BB962C8B-B14F-4D97-AF65-F5344CB8AC3E}">
        <p14:creationId xmlns:p14="http://schemas.microsoft.com/office/powerpoint/2010/main" val="24039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fade">
                                      <p:cBhvr>
                                        <p:cTn id="32"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validity</a:t>
            </a:r>
          </a:p>
        </p:txBody>
      </p:sp>
      <p:sp>
        <p:nvSpPr>
          <p:cNvPr id="17" name="TextBox 16">
            <a:extLst>
              <a:ext uri="{FF2B5EF4-FFF2-40B4-BE49-F238E27FC236}">
                <a16:creationId xmlns:a16="http://schemas.microsoft.com/office/drawing/2014/main" id="{1880BE50-26E9-4B52-A17E-B75262C05C09}"/>
              </a:ext>
            </a:extLst>
          </p:cNvPr>
          <p:cNvSpPr txBox="1"/>
          <p:nvPr/>
        </p:nvSpPr>
        <p:spPr>
          <a:xfrm>
            <a:off x="1965692" y="5136822"/>
            <a:ext cx="10118911" cy="646331"/>
          </a:xfrm>
          <a:prstGeom prst="rect">
            <a:avLst/>
          </a:prstGeom>
          <a:noFill/>
        </p:spPr>
        <p:txBody>
          <a:bodyPr wrap="square" rtlCol="0">
            <a:spAutoFit/>
          </a:bodyPr>
          <a:lstStyle/>
          <a:p>
            <a:r>
              <a:rPr lang="en-US" dirty="0"/>
              <a:t>Convergent Validity: </a:t>
            </a:r>
            <a:r>
              <a:rPr lang="en-US" b="1" dirty="0"/>
              <a:t>Correlations of all measurements</a:t>
            </a:r>
            <a:endParaRPr lang="en-US" dirty="0"/>
          </a:p>
          <a:p>
            <a:pPr marL="285750" indent="-28575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0B52A4F7-FD5D-448E-B24D-BD0C88227F77}"/>
              </a:ext>
            </a:extLst>
          </p:cNvPr>
          <p:cNvPicPr>
            <a:picLocks noChangeAspect="1"/>
          </p:cNvPicPr>
          <p:nvPr/>
        </p:nvPicPr>
        <p:blipFill>
          <a:blip r:embed="rId3"/>
          <a:stretch>
            <a:fillRect/>
          </a:stretch>
        </p:blipFill>
        <p:spPr>
          <a:xfrm>
            <a:off x="4011719" y="2278562"/>
            <a:ext cx="1302189" cy="1210235"/>
          </a:xfrm>
          <a:prstGeom prst="rect">
            <a:avLst/>
          </a:prstGeom>
        </p:spPr>
      </p:pic>
      <p:pic>
        <p:nvPicPr>
          <p:cNvPr id="19" name="Picture 18">
            <a:extLst>
              <a:ext uri="{FF2B5EF4-FFF2-40B4-BE49-F238E27FC236}">
                <a16:creationId xmlns:a16="http://schemas.microsoft.com/office/drawing/2014/main" id="{1DFE3340-706F-4BC1-8719-70CE9919299B}"/>
              </a:ext>
            </a:extLst>
          </p:cNvPr>
          <p:cNvPicPr>
            <a:picLocks noChangeAspect="1"/>
          </p:cNvPicPr>
          <p:nvPr/>
        </p:nvPicPr>
        <p:blipFill>
          <a:blip r:embed="rId4"/>
          <a:stretch>
            <a:fillRect/>
          </a:stretch>
        </p:blipFill>
        <p:spPr>
          <a:xfrm>
            <a:off x="7025148" y="2176593"/>
            <a:ext cx="1302189" cy="1414171"/>
          </a:xfrm>
          <a:prstGeom prst="rect">
            <a:avLst/>
          </a:prstGeom>
        </p:spPr>
      </p:pic>
      <p:sp>
        <p:nvSpPr>
          <p:cNvPr id="20" name="TextBox 19">
            <a:extLst>
              <a:ext uri="{FF2B5EF4-FFF2-40B4-BE49-F238E27FC236}">
                <a16:creationId xmlns:a16="http://schemas.microsoft.com/office/drawing/2014/main" id="{CC1C800A-A550-4191-B3F2-652CB7A239A3}"/>
              </a:ext>
            </a:extLst>
          </p:cNvPr>
          <p:cNvSpPr txBox="1"/>
          <p:nvPr/>
        </p:nvSpPr>
        <p:spPr>
          <a:xfrm>
            <a:off x="5771108" y="2699016"/>
            <a:ext cx="571062" cy="369329"/>
          </a:xfrm>
          <a:prstGeom prst="rect">
            <a:avLst/>
          </a:prstGeom>
          <a:noFill/>
        </p:spPr>
        <p:txBody>
          <a:bodyPr wrap="square" rtlCol="0">
            <a:spAutoFit/>
          </a:bodyPr>
          <a:lstStyle/>
          <a:p>
            <a:pPr algn="ctr" fontAlgn="b"/>
            <a:r>
              <a:rPr lang="en-US" dirty="0">
                <a:solidFill>
                  <a:srgbClr val="000000"/>
                </a:solidFill>
                <a:latin typeface="Calibri" panose="020F0502020204030204" pitchFamily="34" charset="0"/>
              </a:rPr>
              <a:t>Vs.</a:t>
            </a:r>
          </a:p>
        </p:txBody>
      </p:sp>
      <p:sp>
        <p:nvSpPr>
          <p:cNvPr id="7" name="TextBox 6">
            <a:extLst>
              <a:ext uri="{FF2B5EF4-FFF2-40B4-BE49-F238E27FC236}">
                <a16:creationId xmlns:a16="http://schemas.microsoft.com/office/drawing/2014/main" id="{45387584-EA6B-4ED7-AE6C-568BFB5D78CA}"/>
              </a:ext>
            </a:extLst>
          </p:cNvPr>
          <p:cNvSpPr txBox="1"/>
          <p:nvPr/>
        </p:nvSpPr>
        <p:spPr>
          <a:xfrm>
            <a:off x="2000475" y="3958745"/>
            <a:ext cx="2027537" cy="738664"/>
          </a:xfrm>
          <a:prstGeom prst="rect">
            <a:avLst/>
          </a:prstGeom>
          <a:noFill/>
        </p:spPr>
        <p:txBody>
          <a:bodyPr wrap="square" rtlCol="0">
            <a:spAutoFit/>
          </a:bodyPr>
          <a:lstStyle/>
          <a:p>
            <a:pPr algn="ctr" fontAlgn="b"/>
            <a:r>
              <a:rPr lang="en-US" sz="2400" b="1" dirty="0">
                <a:solidFill>
                  <a:srgbClr val="000000"/>
                </a:solidFill>
                <a:latin typeface="Calibri" panose="020F0502020204030204" pitchFamily="34" charset="0"/>
              </a:rPr>
              <a:t>Construct:</a:t>
            </a:r>
          </a:p>
          <a:p>
            <a:pPr algn="ctr"/>
            <a:r>
              <a:rPr lang="en-US" dirty="0"/>
              <a:t>Market Sentiment</a:t>
            </a:r>
          </a:p>
        </p:txBody>
      </p:sp>
      <p:cxnSp>
        <p:nvCxnSpPr>
          <p:cNvPr id="8" name="Straight Arrow Connector 7">
            <a:extLst>
              <a:ext uri="{FF2B5EF4-FFF2-40B4-BE49-F238E27FC236}">
                <a16:creationId xmlns:a16="http://schemas.microsoft.com/office/drawing/2014/main" id="{E999EDFC-A9AF-4055-B7DB-446B75960692}"/>
              </a:ext>
            </a:extLst>
          </p:cNvPr>
          <p:cNvCxnSpPr>
            <a:cxnSpLocks/>
          </p:cNvCxnSpPr>
          <p:nvPr/>
        </p:nvCxnSpPr>
        <p:spPr>
          <a:xfrm flipV="1">
            <a:off x="4311085" y="4410757"/>
            <a:ext cx="35698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ED3F3F-6F7F-47FA-8380-D385DE6797AD}"/>
              </a:ext>
            </a:extLst>
          </p:cNvPr>
          <p:cNvSpPr txBox="1"/>
          <p:nvPr/>
        </p:nvSpPr>
        <p:spPr>
          <a:xfrm>
            <a:off x="8325140" y="3872148"/>
            <a:ext cx="4310147" cy="1077218"/>
          </a:xfrm>
          <a:prstGeom prst="rect">
            <a:avLst/>
          </a:prstGeom>
          <a:noFill/>
        </p:spPr>
        <p:txBody>
          <a:bodyPr wrap="square" rtlCol="0">
            <a:spAutoFit/>
          </a:bodyPr>
          <a:lstStyle/>
          <a:p>
            <a:pPr fontAlgn="b"/>
            <a:r>
              <a:rPr lang="en-US" sz="2400" b="1" dirty="0" err="1">
                <a:solidFill>
                  <a:srgbClr val="000000"/>
                </a:solidFill>
                <a:latin typeface="Calibri" panose="020F0502020204030204" pitchFamily="34" charset="0"/>
              </a:rPr>
              <a:t>Measurment</a:t>
            </a:r>
            <a:endParaRPr lang="en-US" sz="2400" b="1" dirty="0">
              <a:solidFill>
                <a:srgbClr val="000000"/>
              </a:solidFill>
              <a:latin typeface="Calibri" panose="020F0502020204030204" pitchFamily="34" charset="0"/>
            </a:endParaRPr>
          </a:p>
          <a:p>
            <a:pPr fontAlgn="b"/>
            <a:r>
              <a:rPr lang="en-US" sz="2000" dirty="0">
                <a:solidFill>
                  <a:srgbClr val="000000"/>
                </a:solidFill>
                <a:latin typeface="Calibri" panose="020F0502020204030204" pitchFamily="34" charset="0"/>
              </a:rPr>
              <a:t>Twitter Sentiment scores:</a:t>
            </a:r>
          </a:p>
          <a:p>
            <a:pPr marL="342900" indent="-342900" fontAlgn="b">
              <a:buFont typeface="Arial" panose="020B0604020202020204" pitchFamily="34" charset="0"/>
              <a:buChar char="•"/>
            </a:pPr>
            <a:r>
              <a:rPr lang="en-US" sz="2000" dirty="0">
                <a:solidFill>
                  <a:srgbClr val="000000"/>
                </a:solidFill>
                <a:latin typeface="Calibri" panose="020F0502020204030204" pitchFamily="34" charset="0"/>
              </a:rPr>
              <a:t>Ratio</a:t>
            </a:r>
          </a:p>
        </p:txBody>
      </p:sp>
      <p:pic>
        <p:nvPicPr>
          <p:cNvPr id="10" name="Picture 9">
            <a:extLst>
              <a:ext uri="{FF2B5EF4-FFF2-40B4-BE49-F238E27FC236}">
                <a16:creationId xmlns:a16="http://schemas.microsoft.com/office/drawing/2014/main" id="{1B1F945A-7C25-4B69-AF52-955A4AEA4C58}"/>
              </a:ext>
            </a:extLst>
          </p:cNvPr>
          <p:cNvPicPr>
            <a:picLocks noChangeAspect="1"/>
          </p:cNvPicPr>
          <p:nvPr/>
        </p:nvPicPr>
        <p:blipFill>
          <a:blip r:embed="rId5"/>
          <a:stretch>
            <a:fillRect/>
          </a:stretch>
        </p:blipFill>
        <p:spPr>
          <a:xfrm>
            <a:off x="7640349" y="5141663"/>
            <a:ext cx="3756114" cy="1110655"/>
          </a:xfrm>
          <a:prstGeom prst="rect">
            <a:avLst/>
          </a:prstGeom>
        </p:spPr>
      </p:pic>
      <p:sp>
        <p:nvSpPr>
          <p:cNvPr id="11" name="TextBox 10">
            <a:extLst>
              <a:ext uri="{FF2B5EF4-FFF2-40B4-BE49-F238E27FC236}">
                <a16:creationId xmlns:a16="http://schemas.microsoft.com/office/drawing/2014/main" id="{043087ED-BBCB-4A94-BC1F-8A5A66FFA39A}"/>
              </a:ext>
            </a:extLst>
          </p:cNvPr>
          <p:cNvSpPr txBox="1"/>
          <p:nvPr/>
        </p:nvSpPr>
        <p:spPr>
          <a:xfrm>
            <a:off x="7640348" y="6371506"/>
            <a:ext cx="4643801" cy="307777"/>
          </a:xfrm>
          <a:prstGeom prst="rect">
            <a:avLst/>
          </a:prstGeom>
          <a:noFill/>
        </p:spPr>
        <p:txBody>
          <a:bodyPr wrap="square" rtlCol="0">
            <a:spAutoFit/>
          </a:bodyPr>
          <a:lstStyle/>
          <a:p>
            <a:r>
              <a:rPr lang="en-US" sz="1400" i="1" dirty="0"/>
              <a:t>Table 3.Corellations of the ratios measuring aggregated sentiment</a:t>
            </a:r>
            <a:r>
              <a:rPr lang="en-US" sz="1400" dirty="0"/>
              <a:t>.</a:t>
            </a:r>
            <a:endParaRPr lang="en-US" i="1" dirty="0"/>
          </a:p>
        </p:txBody>
      </p:sp>
    </p:spTree>
    <p:extLst>
      <p:ext uri="{BB962C8B-B14F-4D97-AF65-F5344CB8AC3E}">
        <p14:creationId xmlns:p14="http://schemas.microsoft.com/office/powerpoint/2010/main" val="37168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Reliability</a:t>
            </a:r>
          </a:p>
        </p:txBody>
      </p:sp>
      <p:sp>
        <p:nvSpPr>
          <p:cNvPr id="4" name="Content Placeholder 2">
            <a:extLst>
              <a:ext uri="{FF2B5EF4-FFF2-40B4-BE49-F238E27FC236}">
                <a16:creationId xmlns:a16="http://schemas.microsoft.com/office/drawing/2014/main" id="{5D4DB2B6-2D5D-4426-8540-D5E578DF00A8}"/>
              </a:ext>
            </a:extLst>
          </p:cNvPr>
          <p:cNvSpPr>
            <a:spLocks noGrp="1"/>
          </p:cNvSpPr>
          <p:nvPr>
            <p:ph idx="1"/>
          </p:nvPr>
        </p:nvSpPr>
        <p:spPr>
          <a:xfrm>
            <a:off x="5761126" y="2781482"/>
            <a:ext cx="669748" cy="400809"/>
          </a:xfrm>
        </p:spPr>
        <p:txBody>
          <a:bodyPr>
            <a:normAutofit/>
          </a:bodyPr>
          <a:lstStyle/>
          <a:p>
            <a:pPr marL="0" indent="0" algn="ctr">
              <a:buNone/>
            </a:pPr>
            <a:r>
              <a:rPr lang="en-US" sz="1600" b="1" dirty="0"/>
              <a:t>Vs</a:t>
            </a:r>
            <a:endParaRPr lang="en-US" sz="2400" b="1" dirty="0"/>
          </a:p>
        </p:txBody>
      </p:sp>
      <p:sp>
        <p:nvSpPr>
          <p:cNvPr id="5" name="TextBox 4">
            <a:extLst>
              <a:ext uri="{FF2B5EF4-FFF2-40B4-BE49-F238E27FC236}">
                <a16:creationId xmlns:a16="http://schemas.microsoft.com/office/drawing/2014/main" id="{A8848979-290F-43DE-801A-99B182BB09CA}"/>
              </a:ext>
            </a:extLst>
          </p:cNvPr>
          <p:cNvSpPr txBox="1"/>
          <p:nvPr/>
        </p:nvSpPr>
        <p:spPr>
          <a:xfrm>
            <a:off x="2000475" y="3958745"/>
            <a:ext cx="2027537" cy="738664"/>
          </a:xfrm>
          <a:prstGeom prst="rect">
            <a:avLst/>
          </a:prstGeom>
          <a:noFill/>
        </p:spPr>
        <p:txBody>
          <a:bodyPr wrap="square" rtlCol="0">
            <a:spAutoFit/>
          </a:bodyPr>
          <a:lstStyle/>
          <a:p>
            <a:pPr algn="ctr" fontAlgn="b"/>
            <a:r>
              <a:rPr lang="en-US" sz="2400" b="1" dirty="0">
                <a:solidFill>
                  <a:srgbClr val="000000"/>
                </a:solidFill>
                <a:latin typeface="Calibri" panose="020F0502020204030204" pitchFamily="34" charset="0"/>
              </a:rPr>
              <a:t>Construct:</a:t>
            </a:r>
          </a:p>
          <a:p>
            <a:pPr algn="ctr"/>
            <a:r>
              <a:rPr lang="en-US" dirty="0"/>
              <a:t>Market Sentiment</a:t>
            </a:r>
          </a:p>
        </p:txBody>
      </p:sp>
      <p:cxnSp>
        <p:nvCxnSpPr>
          <p:cNvPr id="6" name="Straight Arrow Connector 5">
            <a:extLst>
              <a:ext uri="{FF2B5EF4-FFF2-40B4-BE49-F238E27FC236}">
                <a16:creationId xmlns:a16="http://schemas.microsoft.com/office/drawing/2014/main" id="{32E2DEB3-EE29-408B-AE3B-ECD61F36A142}"/>
              </a:ext>
            </a:extLst>
          </p:cNvPr>
          <p:cNvCxnSpPr>
            <a:cxnSpLocks/>
          </p:cNvCxnSpPr>
          <p:nvPr/>
        </p:nvCxnSpPr>
        <p:spPr>
          <a:xfrm flipV="1">
            <a:off x="4311085" y="4410757"/>
            <a:ext cx="35698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17AD45-BCEF-43E7-9D2B-4B6BD5099F99}"/>
              </a:ext>
            </a:extLst>
          </p:cNvPr>
          <p:cNvSpPr txBox="1"/>
          <p:nvPr/>
        </p:nvSpPr>
        <p:spPr>
          <a:xfrm>
            <a:off x="2125580" y="5047955"/>
            <a:ext cx="8405260" cy="646331"/>
          </a:xfrm>
          <a:prstGeom prst="rect">
            <a:avLst/>
          </a:prstGeom>
          <a:noFill/>
        </p:spPr>
        <p:txBody>
          <a:bodyPr wrap="square" rtlCol="0">
            <a:spAutoFit/>
          </a:bodyPr>
          <a:lstStyle/>
          <a:p>
            <a:r>
              <a:rPr lang="en-US" dirty="0"/>
              <a:t>Reliability:</a:t>
            </a:r>
          </a:p>
          <a:p>
            <a:pPr marL="742950" lvl="1" indent="-285750">
              <a:buFont typeface="Arial" panose="020B0604020202020204" pitchFamily="34" charset="0"/>
              <a:buChar char="•"/>
            </a:pPr>
            <a:r>
              <a:rPr lang="en-US" dirty="0"/>
              <a:t>Test-retest reliability: multiple days’ of data. </a:t>
            </a:r>
            <a:r>
              <a:rPr lang="en-US" dirty="0">
                <a:solidFill>
                  <a:srgbClr val="FF0000"/>
                </a:solidFill>
              </a:rPr>
              <a:t>(data)</a:t>
            </a:r>
          </a:p>
        </p:txBody>
      </p:sp>
      <p:sp>
        <p:nvSpPr>
          <p:cNvPr id="10" name="TextBox 9">
            <a:extLst>
              <a:ext uri="{FF2B5EF4-FFF2-40B4-BE49-F238E27FC236}">
                <a16:creationId xmlns:a16="http://schemas.microsoft.com/office/drawing/2014/main" id="{B6BA96C2-1163-4506-8139-ECB95953555C}"/>
              </a:ext>
            </a:extLst>
          </p:cNvPr>
          <p:cNvSpPr txBox="1"/>
          <p:nvPr/>
        </p:nvSpPr>
        <p:spPr>
          <a:xfrm>
            <a:off x="8325140" y="3872148"/>
            <a:ext cx="4310147" cy="1077218"/>
          </a:xfrm>
          <a:prstGeom prst="rect">
            <a:avLst/>
          </a:prstGeom>
          <a:noFill/>
        </p:spPr>
        <p:txBody>
          <a:bodyPr wrap="square" rtlCol="0">
            <a:spAutoFit/>
          </a:bodyPr>
          <a:lstStyle/>
          <a:p>
            <a:pPr fontAlgn="b"/>
            <a:r>
              <a:rPr lang="en-US" sz="2400" b="1" dirty="0" err="1">
                <a:solidFill>
                  <a:srgbClr val="000000"/>
                </a:solidFill>
                <a:latin typeface="Calibri" panose="020F0502020204030204" pitchFamily="34" charset="0"/>
              </a:rPr>
              <a:t>Measurment</a:t>
            </a:r>
            <a:endParaRPr lang="en-US" sz="2400" b="1" dirty="0">
              <a:solidFill>
                <a:srgbClr val="000000"/>
              </a:solidFill>
              <a:latin typeface="Calibri" panose="020F0502020204030204" pitchFamily="34" charset="0"/>
            </a:endParaRPr>
          </a:p>
          <a:p>
            <a:pPr fontAlgn="b"/>
            <a:r>
              <a:rPr lang="en-US" sz="2000" dirty="0">
                <a:solidFill>
                  <a:srgbClr val="000000"/>
                </a:solidFill>
                <a:latin typeface="Calibri" panose="020F0502020204030204" pitchFamily="34" charset="0"/>
              </a:rPr>
              <a:t>Twitter Sentiment scores:</a:t>
            </a:r>
          </a:p>
          <a:p>
            <a:pPr marL="342900" indent="-342900" fontAlgn="b">
              <a:buFont typeface="Arial" panose="020B0604020202020204" pitchFamily="34" charset="0"/>
              <a:buChar char="•"/>
            </a:pPr>
            <a:r>
              <a:rPr lang="en-US" sz="2000" dirty="0">
                <a:solidFill>
                  <a:srgbClr val="000000"/>
                </a:solidFill>
                <a:latin typeface="Calibri" panose="020F0502020204030204" pitchFamily="34" charset="0"/>
              </a:rPr>
              <a:t>Ratio</a:t>
            </a:r>
          </a:p>
        </p:txBody>
      </p:sp>
      <p:pic>
        <p:nvPicPr>
          <p:cNvPr id="11" name="Picture 10">
            <a:extLst>
              <a:ext uri="{FF2B5EF4-FFF2-40B4-BE49-F238E27FC236}">
                <a16:creationId xmlns:a16="http://schemas.microsoft.com/office/drawing/2014/main" id="{0985406B-56FB-48B0-A2FD-CA7E40CF4132}"/>
              </a:ext>
            </a:extLst>
          </p:cNvPr>
          <p:cNvPicPr>
            <a:picLocks noChangeAspect="1"/>
          </p:cNvPicPr>
          <p:nvPr/>
        </p:nvPicPr>
        <p:blipFill>
          <a:blip r:embed="rId3"/>
          <a:stretch>
            <a:fillRect/>
          </a:stretch>
        </p:blipFill>
        <p:spPr>
          <a:xfrm>
            <a:off x="6822135" y="2194027"/>
            <a:ext cx="1302189" cy="1414171"/>
          </a:xfrm>
          <a:prstGeom prst="rect">
            <a:avLst/>
          </a:prstGeom>
        </p:spPr>
      </p:pic>
      <p:pic>
        <p:nvPicPr>
          <p:cNvPr id="12" name="Picture 11">
            <a:extLst>
              <a:ext uri="{FF2B5EF4-FFF2-40B4-BE49-F238E27FC236}">
                <a16:creationId xmlns:a16="http://schemas.microsoft.com/office/drawing/2014/main" id="{0CEE9A71-E9E5-4B55-9500-B172104B03D4}"/>
              </a:ext>
            </a:extLst>
          </p:cNvPr>
          <p:cNvPicPr>
            <a:picLocks noChangeAspect="1"/>
          </p:cNvPicPr>
          <p:nvPr/>
        </p:nvPicPr>
        <p:blipFill>
          <a:blip r:embed="rId4"/>
          <a:stretch>
            <a:fillRect/>
          </a:stretch>
        </p:blipFill>
        <p:spPr>
          <a:xfrm>
            <a:off x="3918479" y="2208388"/>
            <a:ext cx="1451386" cy="1414171"/>
          </a:xfrm>
          <a:prstGeom prst="rect">
            <a:avLst/>
          </a:prstGeom>
        </p:spPr>
      </p:pic>
    </p:spTree>
    <p:extLst>
      <p:ext uri="{BB962C8B-B14F-4D97-AF65-F5344CB8AC3E}">
        <p14:creationId xmlns:p14="http://schemas.microsoft.com/office/powerpoint/2010/main" val="290254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F649CBA-AB9C-49DE-B2CC-6D600EAA7E86}"/>
              </a:ext>
            </a:extLst>
          </p:cNvPr>
          <p:cNvSpPr>
            <a:spLocks noGrp="1"/>
          </p:cNvSpPr>
          <p:nvPr>
            <p:ph idx="1"/>
          </p:nvPr>
        </p:nvSpPr>
        <p:spPr/>
        <p:txBody>
          <a:bodyPr>
            <a:normAutofit/>
          </a:bodyPr>
          <a:lstStyle/>
          <a:p>
            <a:r>
              <a:rPr lang="en-US" b="1" dirty="0" err="1">
                <a:solidFill>
                  <a:schemeClr val="tx1"/>
                </a:solidFill>
              </a:rPr>
              <a:t>Inrtoduction</a:t>
            </a:r>
            <a:r>
              <a:rPr lang="en-US" dirty="0">
                <a:solidFill>
                  <a:schemeClr val="tx1"/>
                </a:solidFill>
              </a:rPr>
              <a:t>:</a:t>
            </a:r>
          </a:p>
          <a:p>
            <a:pPr lvl="1"/>
            <a:r>
              <a:rPr lang="en-US" dirty="0">
                <a:solidFill>
                  <a:schemeClr val="tx1"/>
                </a:solidFill>
              </a:rPr>
              <a:t>Problem and Question; Constructs; Previous Studies </a:t>
            </a:r>
          </a:p>
          <a:p>
            <a:r>
              <a:rPr lang="en-US" b="1" dirty="0">
                <a:solidFill>
                  <a:schemeClr val="tx1"/>
                </a:solidFill>
              </a:rPr>
              <a:t>Methodologies</a:t>
            </a:r>
            <a:r>
              <a:rPr lang="en-US" dirty="0">
                <a:solidFill>
                  <a:schemeClr val="tx1"/>
                </a:solidFill>
              </a:rPr>
              <a:t>:</a:t>
            </a:r>
          </a:p>
          <a:p>
            <a:pPr lvl="1"/>
            <a:r>
              <a:rPr lang="en-US" b="1" dirty="0">
                <a:solidFill>
                  <a:schemeClr val="tx1"/>
                </a:solidFill>
              </a:rPr>
              <a:t>Sampling</a:t>
            </a:r>
            <a:r>
              <a:rPr lang="en-US" dirty="0">
                <a:solidFill>
                  <a:schemeClr val="tx1"/>
                </a:solidFill>
              </a:rPr>
              <a:t>: Sampling Process, External Validity</a:t>
            </a:r>
          </a:p>
          <a:p>
            <a:pPr lvl="1"/>
            <a:r>
              <a:rPr lang="en-US" b="1" dirty="0">
                <a:solidFill>
                  <a:schemeClr val="tx1"/>
                </a:solidFill>
              </a:rPr>
              <a:t>Measurement:</a:t>
            </a:r>
            <a:r>
              <a:rPr lang="en-US" dirty="0">
                <a:solidFill>
                  <a:schemeClr val="tx1"/>
                </a:solidFill>
              </a:rPr>
              <a:t> Construct and Operationalization; Reliability and Validity</a:t>
            </a:r>
          </a:p>
          <a:p>
            <a:pPr lvl="1"/>
            <a:r>
              <a:rPr lang="en-US" b="1" dirty="0">
                <a:solidFill>
                  <a:schemeClr val="tx1"/>
                </a:solidFill>
              </a:rPr>
              <a:t>Model </a:t>
            </a:r>
            <a:r>
              <a:rPr lang="en-US" altLang="zh-CN" b="1" dirty="0">
                <a:solidFill>
                  <a:schemeClr val="tx1"/>
                </a:solidFill>
              </a:rPr>
              <a:t>Construction</a:t>
            </a:r>
            <a:endParaRPr lang="en-US" b="1" dirty="0">
              <a:solidFill>
                <a:schemeClr val="tx1"/>
              </a:solidFill>
            </a:endParaRPr>
          </a:p>
          <a:p>
            <a:r>
              <a:rPr lang="en-US" b="1" dirty="0">
                <a:solidFill>
                  <a:schemeClr val="tx1"/>
                </a:solidFill>
              </a:rPr>
              <a:t>Analysis and Results</a:t>
            </a:r>
          </a:p>
        </p:txBody>
      </p:sp>
    </p:spTree>
    <p:extLst>
      <p:ext uri="{BB962C8B-B14F-4D97-AF65-F5344CB8AC3E}">
        <p14:creationId xmlns:p14="http://schemas.microsoft.com/office/powerpoint/2010/main" val="174058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D9F4-5012-40F4-9AE2-4AC41DEA9D13}"/>
              </a:ext>
            </a:extLst>
          </p:cNvPr>
          <p:cNvSpPr>
            <a:spLocks noGrp="1"/>
          </p:cNvSpPr>
          <p:nvPr>
            <p:ph type="title"/>
          </p:nvPr>
        </p:nvSpPr>
        <p:spPr/>
        <p:txBody>
          <a:bodyPr/>
          <a:lstStyle/>
          <a:p>
            <a:r>
              <a:rPr lang="en-US" dirty="0"/>
              <a:t>methodologies</a:t>
            </a:r>
          </a:p>
        </p:txBody>
      </p:sp>
      <p:sp>
        <p:nvSpPr>
          <p:cNvPr id="3" name="Text Placeholder 2">
            <a:extLst>
              <a:ext uri="{FF2B5EF4-FFF2-40B4-BE49-F238E27FC236}">
                <a16:creationId xmlns:a16="http://schemas.microsoft.com/office/drawing/2014/main" id="{4C5CDBEB-2BF5-4F9D-BFDE-23F20581718F}"/>
              </a:ext>
            </a:extLst>
          </p:cNvPr>
          <p:cNvSpPr>
            <a:spLocks noGrp="1"/>
          </p:cNvSpPr>
          <p:nvPr>
            <p:ph type="body" idx="1"/>
          </p:nvPr>
        </p:nvSpPr>
        <p:spPr/>
        <p:txBody>
          <a:bodyPr/>
          <a:lstStyle/>
          <a:p>
            <a:r>
              <a:rPr lang="en-US" dirty="0"/>
              <a:t>Design</a:t>
            </a:r>
          </a:p>
        </p:txBody>
      </p:sp>
    </p:spTree>
    <p:extLst>
      <p:ext uri="{BB962C8B-B14F-4D97-AF65-F5344CB8AC3E}">
        <p14:creationId xmlns:p14="http://schemas.microsoft.com/office/powerpoint/2010/main" val="2371883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D854AEA-84F5-44D3-983C-7F500CA135EE}"/>
              </a:ext>
            </a:extLst>
          </p:cNvPr>
          <p:cNvSpPr>
            <a:spLocks noGrp="1"/>
          </p:cNvSpPr>
          <p:nvPr>
            <p:ph idx="1"/>
          </p:nvPr>
        </p:nvSpPr>
        <p:spPr>
          <a:xfrm>
            <a:off x="2231136" y="2638044"/>
            <a:ext cx="7729728" cy="3846576"/>
          </a:xfrm>
        </p:spPr>
        <p:txBody>
          <a:bodyPr/>
          <a:lstStyle/>
          <a:p>
            <a:r>
              <a:rPr lang="en-US" dirty="0"/>
              <a:t>Pretest-posttest design with a control group </a:t>
            </a:r>
            <a:r>
              <a:rPr lang="en-US" dirty="0">
                <a:solidFill>
                  <a:srgbClr val="FF0000"/>
                </a:solidFill>
              </a:rPr>
              <a:t>(quasi)</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r>
              <a:rPr lang="en-US" dirty="0"/>
              <a:t>Also addressed Historical Confound. </a:t>
            </a:r>
          </a:p>
          <a:p>
            <a:endParaRPr lang="en-US" dirty="0"/>
          </a:p>
        </p:txBody>
      </p:sp>
      <p:sp>
        <p:nvSpPr>
          <p:cNvPr id="2" name="Title 1">
            <a:extLst>
              <a:ext uri="{FF2B5EF4-FFF2-40B4-BE49-F238E27FC236}">
                <a16:creationId xmlns:a16="http://schemas.microsoft.com/office/drawing/2014/main" id="{A01E2894-1819-4028-B353-2FA0A2CEAE10}"/>
              </a:ext>
            </a:extLst>
          </p:cNvPr>
          <p:cNvSpPr>
            <a:spLocks noGrp="1"/>
          </p:cNvSpPr>
          <p:nvPr>
            <p:ph type="title"/>
          </p:nvPr>
        </p:nvSpPr>
        <p:spPr/>
        <p:txBody>
          <a:bodyPr/>
          <a:lstStyle/>
          <a:p>
            <a:r>
              <a:rPr lang="en-US" dirty="0"/>
              <a:t>design</a:t>
            </a:r>
          </a:p>
        </p:txBody>
      </p:sp>
      <p:sp>
        <p:nvSpPr>
          <p:cNvPr id="6" name="TextBox 5">
            <a:extLst>
              <a:ext uri="{FF2B5EF4-FFF2-40B4-BE49-F238E27FC236}">
                <a16:creationId xmlns:a16="http://schemas.microsoft.com/office/drawing/2014/main" id="{B62F0871-EE27-4A19-8AC3-232A47CEDDE3}"/>
              </a:ext>
            </a:extLst>
          </p:cNvPr>
          <p:cNvSpPr txBox="1"/>
          <p:nvPr/>
        </p:nvSpPr>
        <p:spPr>
          <a:xfrm>
            <a:off x="2231136" y="4995974"/>
            <a:ext cx="7729728" cy="369332"/>
          </a:xfrm>
          <a:prstGeom prst="rect">
            <a:avLst/>
          </a:prstGeom>
          <a:noFill/>
        </p:spPr>
        <p:txBody>
          <a:bodyPr wrap="square" rtlCol="0">
            <a:spAutoFit/>
          </a:bodyPr>
          <a:lstStyle/>
          <a:p>
            <a:r>
              <a:rPr lang="en-US" i="1" dirty="0"/>
              <a:t>Figure 5. </a:t>
            </a:r>
            <a:r>
              <a:rPr lang="en-US" dirty="0"/>
              <a:t>Pretest-posttest design with a control group. </a:t>
            </a:r>
            <a:endParaRPr lang="en-US" i="1" dirty="0"/>
          </a:p>
        </p:txBody>
      </p:sp>
      <p:pic>
        <p:nvPicPr>
          <p:cNvPr id="9" name="Picture 8">
            <a:extLst>
              <a:ext uri="{FF2B5EF4-FFF2-40B4-BE49-F238E27FC236}">
                <a16:creationId xmlns:a16="http://schemas.microsoft.com/office/drawing/2014/main" id="{0C83CAEC-E1D0-4157-AAD3-90999AFD40CA}"/>
              </a:ext>
            </a:extLst>
          </p:cNvPr>
          <p:cNvPicPr>
            <a:picLocks noChangeAspect="1"/>
          </p:cNvPicPr>
          <p:nvPr/>
        </p:nvPicPr>
        <p:blipFill>
          <a:blip r:embed="rId3"/>
          <a:stretch>
            <a:fillRect/>
          </a:stretch>
        </p:blipFill>
        <p:spPr>
          <a:xfrm>
            <a:off x="2362199" y="2964856"/>
            <a:ext cx="6570345" cy="2025730"/>
          </a:xfrm>
          <a:prstGeom prst="rect">
            <a:avLst/>
          </a:prstGeom>
        </p:spPr>
      </p:pic>
      <p:sp>
        <p:nvSpPr>
          <p:cNvPr id="10" name="TextBox 9">
            <a:extLst>
              <a:ext uri="{FF2B5EF4-FFF2-40B4-BE49-F238E27FC236}">
                <a16:creationId xmlns:a16="http://schemas.microsoft.com/office/drawing/2014/main" id="{A5D6CAFD-E957-4C20-A23E-BFC29B893A41}"/>
              </a:ext>
            </a:extLst>
          </p:cNvPr>
          <p:cNvSpPr txBox="1"/>
          <p:nvPr/>
        </p:nvSpPr>
        <p:spPr>
          <a:xfrm>
            <a:off x="426720" y="4518660"/>
            <a:ext cx="1706880" cy="381000"/>
          </a:xfrm>
          <a:prstGeom prst="rect">
            <a:avLst/>
          </a:prstGeom>
          <a:noFill/>
        </p:spPr>
        <p:txBody>
          <a:bodyPr wrap="square" rtlCol="0">
            <a:spAutoFit/>
          </a:bodyPr>
          <a:lstStyle/>
          <a:p>
            <a:r>
              <a:rPr lang="en-US" dirty="0"/>
              <a:t>Baseline Model</a:t>
            </a:r>
          </a:p>
        </p:txBody>
      </p:sp>
    </p:spTree>
    <p:extLst>
      <p:ext uri="{BB962C8B-B14F-4D97-AF65-F5344CB8AC3E}">
        <p14:creationId xmlns:p14="http://schemas.microsoft.com/office/powerpoint/2010/main" val="158645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fade">
                                      <p:cBhvr>
                                        <p:cTn id="2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Model construction</a:t>
            </a:r>
          </a:p>
        </p:txBody>
      </p:sp>
      <p:sp>
        <p:nvSpPr>
          <p:cNvPr id="12" name="Content Placeholder 2">
            <a:extLst>
              <a:ext uri="{FF2B5EF4-FFF2-40B4-BE49-F238E27FC236}">
                <a16:creationId xmlns:a16="http://schemas.microsoft.com/office/drawing/2014/main" id="{8293B94E-AC8B-4599-ACE3-2C7B5AF8012F}"/>
              </a:ext>
            </a:extLst>
          </p:cNvPr>
          <p:cNvSpPr>
            <a:spLocks noGrp="1"/>
          </p:cNvSpPr>
          <p:nvPr>
            <p:ph idx="1"/>
          </p:nvPr>
        </p:nvSpPr>
        <p:spPr>
          <a:xfrm>
            <a:off x="2231136" y="2542180"/>
            <a:ext cx="7671755" cy="3412236"/>
          </a:xfrm>
        </p:spPr>
        <p:txBody>
          <a:bodyPr>
            <a:normAutofit/>
          </a:bodyPr>
          <a:lstStyle/>
          <a:p>
            <a:r>
              <a:rPr lang="en-US" b="1" dirty="0"/>
              <a:t>Baseline model: Autoregressive Integrated Moving Average(ARIMA)</a:t>
            </a:r>
            <a:r>
              <a:rPr lang="en-US" dirty="0"/>
              <a:t> </a:t>
            </a:r>
          </a:p>
          <a:p>
            <a:pPr lvl="1"/>
            <a:endParaRPr lang="en-US" dirty="0"/>
          </a:p>
          <a:p>
            <a:pPr lvl="1"/>
            <a:endParaRPr lang="en-US" dirty="0"/>
          </a:p>
          <a:p>
            <a:pPr lvl="1"/>
            <a:endParaRPr lang="en-US" dirty="0"/>
          </a:p>
          <a:p>
            <a:pPr lvl="1"/>
            <a:r>
              <a:rPr lang="en-US" dirty="0"/>
              <a:t>parameters:</a:t>
            </a:r>
          </a:p>
          <a:p>
            <a:pPr lvl="2"/>
            <a:r>
              <a:rPr lang="en-US" b="1" dirty="0"/>
              <a:t>P</a:t>
            </a:r>
            <a:r>
              <a:rPr lang="en-US" dirty="0"/>
              <a:t> - The number of lag observations included in the model;</a:t>
            </a:r>
          </a:p>
          <a:p>
            <a:pPr lvl="2" fontAlgn="base"/>
            <a:r>
              <a:rPr lang="en-US" dirty="0"/>
              <a:t>D - Degree of differencing;</a:t>
            </a:r>
          </a:p>
          <a:p>
            <a:pPr lvl="2" fontAlgn="base"/>
            <a:r>
              <a:rPr lang="en-US" dirty="0"/>
              <a:t>Q - The order of moving average.</a:t>
            </a:r>
          </a:p>
          <a:p>
            <a:pPr lvl="1"/>
            <a:endParaRPr lang="en-US" dirty="0"/>
          </a:p>
        </p:txBody>
      </p:sp>
      <p:pic>
        <p:nvPicPr>
          <p:cNvPr id="3" name="Picture 2">
            <a:extLst>
              <a:ext uri="{FF2B5EF4-FFF2-40B4-BE49-F238E27FC236}">
                <a16:creationId xmlns:a16="http://schemas.microsoft.com/office/drawing/2014/main" id="{802424E1-8282-4360-BC4B-A8F6836A0D16}"/>
              </a:ext>
            </a:extLst>
          </p:cNvPr>
          <p:cNvPicPr>
            <a:picLocks noChangeAspect="1"/>
          </p:cNvPicPr>
          <p:nvPr/>
        </p:nvPicPr>
        <p:blipFill>
          <a:blip r:embed="rId3"/>
          <a:stretch>
            <a:fillRect/>
          </a:stretch>
        </p:blipFill>
        <p:spPr>
          <a:xfrm>
            <a:off x="4307116" y="3053451"/>
            <a:ext cx="3457379" cy="1084916"/>
          </a:xfrm>
          <a:prstGeom prst="rect">
            <a:avLst/>
          </a:prstGeom>
        </p:spPr>
      </p:pic>
      <p:cxnSp>
        <p:nvCxnSpPr>
          <p:cNvPr id="5" name="Straight Arrow Connector 4">
            <a:extLst>
              <a:ext uri="{FF2B5EF4-FFF2-40B4-BE49-F238E27FC236}">
                <a16:creationId xmlns:a16="http://schemas.microsoft.com/office/drawing/2014/main" id="{83DD8473-D220-473D-A831-5FBBAEA5A17C}"/>
              </a:ext>
            </a:extLst>
          </p:cNvPr>
          <p:cNvCxnSpPr/>
          <p:nvPr/>
        </p:nvCxnSpPr>
        <p:spPr>
          <a:xfrm flipH="1">
            <a:off x="7909088" y="4628560"/>
            <a:ext cx="904973"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D8061FE5-D920-4772-9595-B2D3950F6AFD}"/>
              </a:ext>
            </a:extLst>
          </p:cNvPr>
          <p:cNvSpPr txBox="1"/>
          <p:nvPr/>
        </p:nvSpPr>
        <p:spPr>
          <a:xfrm>
            <a:off x="8856517" y="4458879"/>
            <a:ext cx="1300899" cy="369332"/>
          </a:xfrm>
          <a:prstGeom prst="rect">
            <a:avLst/>
          </a:prstGeom>
          <a:noFill/>
        </p:spPr>
        <p:txBody>
          <a:bodyPr wrap="square" rtlCol="0">
            <a:spAutoFit/>
          </a:bodyPr>
          <a:lstStyle/>
          <a:p>
            <a:r>
              <a:rPr lang="en-US" dirty="0"/>
              <a:t>Tuned</a:t>
            </a:r>
          </a:p>
        </p:txBody>
      </p:sp>
    </p:spTree>
    <p:extLst>
      <p:ext uri="{BB962C8B-B14F-4D97-AF65-F5344CB8AC3E}">
        <p14:creationId xmlns:p14="http://schemas.microsoft.com/office/powerpoint/2010/main" val="22323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Effect transition="in" filter="fade">
                                      <p:cBhvr>
                                        <p:cTn id="15" dur="500"/>
                                        <p:tgtEl>
                                          <p:spTgt spid="1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5" end="5"/>
                                            </p:txEl>
                                          </p:spTgt>
                                        </p:tgtEl>
                                        <p:attrNameLst>
                                          <p:attrName>style.visibility</p:attrName>
                                        </p:attrNameLst>
                                      </p:cBhvr>
                                      <p:to>
                                        <p:strVal val="visible"/>
                                      </p:to>
                                    </p:set>
                                    <p:animEffect transition="in" filter="fade">
                                      <p:cBhvr>
                                        <p:cTn id="18" dur="500"/>
                                        <p:tgtEl>
                                          <p:spTgt spid="1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Effect transition="in" filter="fade">
                                      <p:cBhvr>
                                        <p:cTn id="21" dur="500"/>
                                        <p:tgtEl>
                                          <p:spTgt spid="12">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7" end="7"/>
                                            </p:txEl>
                                          </p:spTgt>
                                        </p:tgtEl>
                                        <p:attrNameLst>
                                          <p:attrName>style.visibility</p:attrName>
                                        </p:attrNameLst>
                                      </p:cBhvr>
                                      <p:to>
                                        <p:strVal val="visible"/>
                                      </p:to>
                                    </p:set>
                                    <p:animEffect transition="in" filter="fade">
                                      <p:cBhvr>
                                        <p:cTn id="24" dur="500"/>
                                        <p:tgtEl>
                                          <p:spTgt spid="12">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Model construction</a:t>
            </a:r>
          </a:p>
        </p:txBody>
      </p:sp>
      <p:sp>
        <p:nvSpPr>
          <p:cNvPr id="12" name="Content Placeholder 2">
            <a:extLst>
              <a:ext uri="{FF2B5EF4-FFF2-40B4-BE49-F238E27FC236}">
                <a16:creationId xmlns:a16="http://schemas.microsoft.com/office/drawing/2014/main" id="{8293B94E-AC8B-4599-ACE3-2C7B5AF8012F}"/>
              </a:ext>
            </a:extLst>
          </p:cNvPr>
          <p:cNvSpPr>
            <a:spLocks noGrp="1"/>
          </p:cNvSpPr>
          <p:nvPr>
            <p:ph idx="1"/>
          </p:nvPr>
        </p:nvSpPr>
        <p:spPr>
          <a:xfrm>
            <a:off x="2231136" y="2542180"/>
            <a:ext cx="7671755" cy="3412236"/>
          </a:xfrm>
        </p:spPr>
        <p:txBody>
          <a:bodyPr>
            <a:normAutofit/>
          </a:bodyPr>
          <a:lstStyle/>
          <a:p>
            <a:r>
              <a:rPr lang="en-US" b="1" dirty="0"/>
              <a:t>ARIMAX</a:t>
            </a:r>
            <a:r>
              <a:rPr lang="en-US" dirty="0"/>
              <a:t>: ARIMA with exogenous (independent) variable(s).</a:t>
            </a:r>
          </a:p>
          <a:p>
            <a:endParaRPr lang="en-US" dirty="0"/>
          </a:p>
          <a:p>
            <a:endParaRPr lang="en-US" dirty="0"/>
          </a:p>
          <a:p>
            <a:endParaRPr lang="en-US" dirty="0"/>
          </a:p>
          <a:p>
            <a:endParaRPr lang="en-US" dirty="0"/>
          </a:p>
          <a:p>
            <a:r>
              <a:rPr lang="en-US" dirty="0"/>
              <a:t>Python Package: </a:t>
            </a:r>
            <a:r>
              <a:rPr lang="en-US" b="1" dirty="0" err="1"/>
              <a:t>Pyflux</a:t>
            </a:r>
            <a:r>
              <a:rPr lang="en-US" dirty="0"/>
              <a:t>. </a:t>
            </a:r>
          </a:p>
          <a:p>
            <a:pPr lvl="1"/>
            <a:endParaRPr lang="en-US" dirty="0"/>
          </a:p>
        </p:txBody>
      </p:sp>
      <p:pic>
        <p:nvPicPr>
          <p:cNvPr id="3" name="Picture 2">
            <a:extLst>
              <a:ext uri="{FF2B5EF4-FFF2-40B4-BE49-F238E27FC236}">
                <a16:creationId xmlns:a16="http://schemas.microsoft.com/office/drawing/2014/main" id="{0A0FFECC-A071-40A2-A11A-C25E958B5836}"/>
              </a:ext>
            </a:extLst>
          </p:cNvPr>
          <p:cNvPicPr>
            <a:picLocks noChangeAspect="1"/>
          </p:cNvPicPr>
          <p:nvPr/>
        </p:nvPicPr>
        <p:blipFill>
          <a:blip r:embed="rId2"/>
          <a:stretch>
            <a:fillRect/>
          </a:stretch>
        </p:blipFill>
        <p:spPr>
          <a:xfrm>
            <a:off x="3747823" y="2978034"/>
            <a:ext cx="4638380" cy="1087649"/>
          </a:xfrm>
          <a:prstGeom prst="rect">
            <a:avLst/>
          </a:prstGeom>
        </p:spPr>
      </p:pic>
    </p:spTree>
    <p:extLst>
      <p:ext uri="{BB962C8B-B14F-4D97-AF65-F5344CB8AC3E}">
        <p14:creationId xmlns:p14="http://schemas.microsoft.com/office/powerpoint/2010/main" val="30753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animEffect transition="in" filter="fade">
                                      <p:cBhvr>
                                        <p:cTn id="15"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Model construction</a:t>
            </a:r>
          </a:p>
        </p:txBody>
      </p:sp>
      <p:sp>
        <p:nvSpPr>
          <p:cNvPr id="12" name="Content Placeholder 2">
            <a:extLst>
              <a:ext uri="{FF2B5EF4-FFF2-40B4-BE49-F238E27FC236}">
                <a16:creationId xmlns:a16="http://schemas.microsoft.com/office/drawing/2014/main" id="{8293B94E-AC8B-4599-ACE3-2C7B5AF8012F}"/>
              </a:ext>
            </a:extLst>
          </p:cNvPr>
          <p:cNvSpPr>
            <a:spLocks noGrp="1"/>
          </p:cNvSpPr>
          <p:nvPr>
            <p:ph idx="1"/>
          </p:nvPr>
        </p:nvSpPr>
        <p:spPr>
          <a:xfrm>
            <a:off x="2231136" y="2542180"/>
            <a:ext cx="7671755" cy="3412236"/>
          </a:xfrm>
        </p:spPr>
        <p:txBody>
          <a:bodyPr>
            <a:normAutofit/>
          </a:bodyPr>
          <a:lstStyle/>
          <a:p>
            <a:r>
              <a:rPr lang="en-US" b="1" dirty="0"/>
              <a:t>Proposed Model:</a:t>
            </a:r>
            <a:r>
              <a:rPr lang="en-US" dirty="0"/>
              <a:t> </a:t>
            </a:r>
          </a:p>
          <a:p>
            <a:pPr lvl="1"/>
            <a:r>
              <a:rPr lang="en-US" dirty="0"/>
              <a:t>Intraday data has 5 mins intervals, while the time between the closing price and opening price is 15.5 </a:t>
            </a:r>
            <a:r>
              <a:rPr lang="en-US" dirty="0" err="1"/>
              <a:t>hrs</a:t>
            </a:r>
            <a:r>
              <a:rPr lang="en-US" dirty="0"/>
              <a:t> (weekends are even longer). </a:t>
            </a:r>
          </a:p>
          <a:p>
            <a:pPr lvl="1"/>
            <a:r>
              <a:rPr lang="en-US" dirty="0"/>
              <a:t>Therefore, I need different models for intraday and the inter-day data. </a:t>
            </a:r>
          </a:p>
          <a:p>
            <a:pPr lvl="1"/>
            <a:endParaRPr lang="en-US" dirty="0"/>
          </a:p>
        </p:txBody>
      </p:sp>
    </p:spTree>
    <p:extLst>
      <p:ext uri="{BB962C8B-B14F-4D97-AF65-F5344CB8AC3E}">
        <p14:creationId xmlns:p14="http://schemas.microsoft.com/office/powerpoint/2010/main" val="27984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88CE-1335-4287-B5CE-75B57B496F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2EF911-DEFD-47CA-B7A6-954AC4775E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15829DD-6A13-408E-9787-0AC010702F12}"/>
              </a:ext>
            </a:extLst>
          </p:cNvPr>
          <p:cNvPicPr>
            <a:picLocks noChangeAspect="1"/>
          </p:cNvPicPr>
          <p:nvPr/>
        </p:nvPicPr>
        <p:blipFill>
          <a:blip r:embed="rId3"/>
          <a:stretch>
            <a:fillRect/>
          </a:stretch>
        </p:blipFill>
        <p:spPr>
          <a:xfrm>
            <a:off x="1188727" y="93946"/>
            <a:ext cx="9814545" cy="6112114"/>
          </a:xfrm>
          <a:prstGeom prst="rect">
            <a:avLst/>
          </a:prstGeom>
        </p:spPr>
      </p:pic>
      <p:sp>
        <p:nvSpPr>
          <p:cNvPr id="5" name="TextBox 4">
            <a:extLst>
              <a:ext uri="{FF2B5EF4-FFF2-40B4-BE49-F238E27FC236}">
                <a16:creationId xmlns:a16="http://schemas.microsoft.com/office/drawing/2014/main" id="{3D09AD18-E56F-41A3-8562-AA97F85AA75B}"/>
              </a:ext>
            </a:extLst>
          </p:cNvPr>
          <p:cNvSpPr txBox="1"/>
          <p:nvPr/>
        </p:nvSpPr>
        <p:spPr>
          <a:xfrm>
            <a:off x="1189973" y="6256751"/>
            <a:ext cx="9613726" cy="307777"/>
          </a:xfrm>
          <a:prstGeom prst="rect">
            <a:avLst/>
          </a:prstGeom>
          <a:noFill/>
        </p:spPr>
        <p:txBody>
          <a:bodyPr wrap="square" rtlCol="0">
            <a:spAutoFit/>
          </a:bodyPr>
          <a:lstStyle/>
          <a:p>
            <a:r>
              <a:rPr lang="en-US" sz="1400" i="1" dirty="0"/>
              <a:t>Figure 6. </a:t>
            </a:r>
            <a:r>
              <a:rPr lang="en-US" sz="1400" dirty="0"/>
              <a:t>Model construction. </a:t>
            </a:r>
            <a:endParaRPr lang="en-US" sz="1600" i="1" dirty="0"/>
          </a:p>
        </p:txBody>
      </p:sp>
      <p:sp>
        <p:nvSpPr>
          <p:cNvPr id="6" name="Rectangle 5">
            <a:extLst>
              <a:ext uri="{FF2B5EF4-FFF2-40B4-BE49-F238E27FC236}">
                <a16:creationId xmlns:a16="http://schemas.microsoft.com/office/drawing/2014/main" id="{2BC25D68-CBD0-4A60-9165-804372CB6252}"/>
              </a:ext>
            </a:extLst>
          </p:cNvPr>
          <p:cNvSpPr/>
          <p:nvPr/>
        </p:nvSpPr>
        <p:spPr>
          <a:xfrm>
            <a:off x="1188727" y="93946"/>
            <a:ext cx="9813300" cy="6162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09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4456-93B4-426D-A554-A780B5D71A69}"/>
              </a:ext>
            </a:extLst>
          </p:cNvPr>
          <p:cNvSpPr>
            <a:spLocks noGrp="1"/>
          </p:cNvSpPr>
          <p:nvPr>
            <p:ph type="title"/>
          </p:nvPr>
        </p:nvSpPr>
        <p:spPr/>
        <p:txBody>
          <a:bodyPr/>
          <a:lstStyle/>
          <a:p>
            <a:r>
              <a:rPr lang="en-US" dirty="0"/>
              <a:t>Analysis and discussion</a:t>
            </a:r>
          </a:p>
        </p:txBody>
      </p:sp>
      <p:sp>
        <p:nvSpPr>
          <p:cNvPr id="3" name="Text Placeholder 2">
            <a:extLst>
              <a:ext uri="{FF2B5EF4-FFF2-40B4-BE49-F238E27FC236}">
                <a16:creationId xmlns:a16="http://schemas.microsoft.com/office/drawing/2014/main" id="{2F5FCBDF-9690-494E-B0DB-FD1DA028CC1E}"/>
              </a:ext>
            </a:extLst>
          </p:cNvPr>
          <p:cNvSpPr>
            <a:spLocks noGrp="1"/>
          </p:cNvSpPr>
          <p:nvPr>
            <p:ph type="body" idx="1"/>
          </p:nvPr>
        </p:nvSpPr>
        <p:spPr/>
        <p:txBody>
          <a:bodyPr/>
          <a:lstStyle/>
          <a:p>
            <a:r>
              <a:rPr lang="en-US" dirty="0"/>
              <a:t>Microsoft, Tesla and Netflix: Mar 27 ~ April 11. </a:t>
            </a:r>
          </a:p>
        </p:txBody>
      </p:sp>
    </p:spTree>
    <p:extLst>
      <p:ext uri="{BB962C8B-B14F-4D97-AF65-F5344CB8AC3E}">
        <p14:creationId xmlns:p14="http://schemas.microsoft.com/office/powerpoint/2010/main" val="2402778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descriptive stats: TSLA</a:t>
            </a:r>
          </a:p>
        </p:txBody>
      </p:sp>
      <p:pic>
        <p:nvPicPr>
          <p:cNvPr id="3" name="Picture 2">
            <a:extLst>
              <a:ext uri="{FF2B5EF4-FFF2-40B4-BE49-F238E27FC236}">
                <a16:creationId xmlns:a16="http://schemas.microsoft.com/office/drawing/2014/main" id="{93B24DBA-CE38-4727-9CD0-D6DEEB657B75}"/>
              </a:ext>
            </a:extLst>
          </p:cNvPr>
          <p:cNvPicPr>
            <a:picLocks noChangeAspect="1"/>
          </p:cNvPicPr>
          <p:nvPr/>
        </p:nvPicPr>
        <p:blipFill>
          <a:blip r:embed="rId3"/>
          <a:stretch>
            <a:fillRect/>
          </a:stretch>
        </p:blipFill>
        <p:spPr>
          <a:xfrm>
            <a:off x="2760105" y="2166951"/>
            <a:ext cx="3806669" cy="2492692"/>
          </a:xfrm>
          <a:prstGeom prst="rect">
            <a:avLst/>
          </a:prstGeom>
        </p:spPr>
      </p:pic>
      <p:pic>
        <p:nvPicPr>
          <p:cNvPr id="6" name="Picture 5">
            <a:extLst>
              <a:ext uri="{FF2B5EF4-FFF2-40B4-BE49-F238E27FC236}">
                <a16:creationId xmlns:a16="http://schemas.microsoft.com/office/drawing/2014/main" id="{17A050EC-8A39-4494-BA08-40FE20DEF2B9}"/>
              </a:ext>
            </a:extLst>
          </p:cNvPr>
          <p:cNvPicPr>
            <a:picLocks noChangeAspect="1"/>
          </p:cNvPicPr>
          <p:nvPr/>
        </p:nvPicPr>
        <p:blipFill>
          <a:blip r:embed="rId4"/>
          <a:stretch>
            <a:fillRect/>
          </a:stretch>
        </p:blipFill>
        <p:spPr>
          <a:xfrm>
            <a:off x="60960" y="4659643"/>
            <a:ext cx="9624060" cy="2184817"/>
          </a:xfrm>
          <a:prstGeom prst="rect">
            <a:avLst/>
          </a:prstGeom>
        </p:spPr>
      </p:pic>
      <p:sp>
        <p:nvSpPr>
          <p:cNvPr id="8" name="TextBox 7">
            <a:extLst>
              <a:ext uri="{FF2B5EF4-FFF2-40B4-BE49-F238E27FC236}">
                <a16:creationId xmlns:a16="http://schemas.microsoft.com/office/drawing/2014/main" id="{0EACD123-D8B8-4E73-AFA3-3164C14D3FA5}"/>
              </a:ext>
            </a:extLst>
          </p:cNvPr>
          <p:cNvSpPr txBox="1"/>
          <p:nvPr/>
        </p:nvSpPr>
        <p:spPr>
          <a:xfrm>
            <a:off x="6566774" y="4293037"/>
            <a:ext cx="4139326" cy="307777"/>
          </a:xfrm>
          <a:prstGeom prst="rect">
            <a:avLst/>
          </a:prstGeom>
          <a:noFill/>
        </p:spPr>
        <p:txBody>
          <a:bodyPr wrap="square" rtlCol="0">
            <a:spAutoFit/>
          </a:bodyPr>
          <a:lstStyle/>
          <a:p>
            <a:r>
              <a:rPr lang="en-US" sz="1400" i="1" dirty="0"/>
              <a:t>Figure 7. </a:t>
            </a:r>
            <a:r>
              <a:rPr lang="en-US" sz="1400" dirty="0"/>
              <a:t>Histogram of price percent changes for Tesla. </a:t>
            </a:r>
            <a:endParaRPr lang="en-US" dirty="0"/>
          </a:p>
        </p:txBody>
      </p:sp>
      <p:sp>
        <p:nvSpPr>
          <p:cNvPr id="9" name="TextBox 8">
            <a:extLst>
              <a:ext uri="{FF2B5EF4-FFF2-40B4-BE49-F238E27FC236}">
                <a16:creationId xmlns:a16="http://schemas.microsoft.com/office/drawing/2014/main" id="{1260A306-9715-4403-8DB1-7830649EC653}"/>
              </a:ext>
            </a:extLst>
          </p:cNvPr>
          <p:cNvSpPr txBox="1"/>
          <p:nvPr/>
        </p:nvSpPr>
        <p:spPr>
          <a:xfrm>
            <a:off x="9685020" y="6198037"/>
            <a:ext cx="2346960" cy="523220"/>
          </a:xfrm>
          <a:prstGeom prst="rect">
            <a:avLst/>
          </a:prstGeom>
          <a:noFill/>
        </p:spPr>
        <p:txBody>
          <a:bodyPr wrap="square" rtlCol="0">
            <a:spAutoFit/>
          </a:bodyPr>
          <a:lstStyle/>
          <a:p>
            <a:r>
              <a:rPr lang="en-US" sz="1400" i="1" dirty="0"/>
              <a:t>Figure 8. </a:t>
            </a:r>
            <a:r>
              <a:rPr lang="en-US" sz="1400" dirty="0"/>
              <a:t>Percent changes over time for Tesla. </a:t>
            </a:r>
            <a:endParaRPr lang="en-US" dirty="0"/>
          </a:p>
        </p:txBody>
      </p:sp>
      <p:sp>
        <p:nvSpPr>
          <p:cNvPr id="10" name="Oval 9">
            <a:extLst>
              <a:ext uri="{FF2B5EF4-FFF2-40B4-BE49-F238E27FC236}">
                <a16:creationId xmlns:a16="http://schemas.microsoft.com/office/drawing/2014/main" id="{4B2E2A85-6AA9-49BD-A5F6-215FF6F2087D}"/>
              </a:ext>
            </a:extLst>
          </p:cNvPr>
          <p:cNvSpPr/>
          <p:nvPr/>
        </p:nvSpPr>
        <p:spPr>
          <a:xfrm>
            <a:off x="2760105" y="6080760"/>
            <a:ext cx="882255" cy="640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5E94A3-08BF-473E-8119-14C7E207080C}"/>
              </a:ext>
            </a:extLst>
          </p:cNvPr>
          <p:cNvSpPr txBox="1"/>
          <p:nvPr/>
        </p:nvSpPr>
        <p:spPr>
          <a:xfrm>
            <a:off x="3703320" y="5877788"/>
            <a:ext cx="5059680" cy="523220"/>
          </a:xfrm>
          <a:prstGeom prst="rect">
            <a:avLst/>
          </a:prstGeom>
          <a:solidFill>
            <a:schemeClr val="bg2"/>
          </a:solidFill>
        </p:spPr>
        <p:txBody>
          <a:bodyPr wrap="square" rtlCol="0">
            <a:spAutoFit/>
          </a:bodyPr>
          <a:lstStyle/>
          <a:p>
            <a:r>
              <a:rPr lang="en-US" sz="1400" dirty="0"/>
              <a:t>More than 10% drop at the opening on April 4, 2019. This was due to the reporting of the biggest sales drop (31%) the day before. </a:t>
            </a:r>
          </a:p>
        </p:txBody>
      </p:sp>
      <p:sp>
        <p:nvSpPr>
          <p:cNvPr id="12" name="TextBox 11">
            <a:extLst>
              <a:ext uri="{FF2B5EF4-FFF2-40B4-BE49-F238E27FC236}">
                <a16:creationId xmlns:a16="http://schemas.microsoft.com/office/drawing/2014/main" id="{9F0951D1-622C-4847-A281-DBEA550CD414}"/>
              </a:ext>
            </a:extLst>
          </p:cNvPr>
          <p:cNvSpPr txBox="1"/>
          <p:nvPr/>
        </p:nvSpPr>
        <p:spPr>
          <a:xfrm>
            <a:off x="8763000" y="2392680"/>
            <a:ext cx="2994660" cy="1477328"/>
          </a:xfrm>
          <a:prstGeom prst="rect">
            <a:avLst/>
          </a:prstGeom>
          <a:noFill/>
        </p:spPr>
        <p:txBody>
          <a:bodyPr wrap="square" rtlCol="0">
            <a:spAutoFit/>
          </a:bodyPr>
          <a:lstStyle/>
          <a:p>
            <a:r>
              <a:rPr lang="en-US" dirty="0"/>
              <a:t>Mean: -0.001%</a:t>
            </a:r>
          </a:p>
          <a:p>
            <a:r>
              <a:rPr lang="en-US" dirty="0"/>
              <a:t>Std: 0.38</a:t>
            </a:r>
          </a:p>
          <a:p>
            <a:r>
              <a:rPr lang="en-US" dirty="0"/>
              <a:t>Min: -10.4%</a:t>
            </a:r>
          </a:p>
          <a:p>
            <a:r>
              <a:rPr lang="en-US" dirty="0"/>
              <a:t>Median: 0.004%</a:t>
            </a:r>
          </a:p>
          <a:p>
            <a:r>
              <a:rPr lang="en-US" dirty="0"/>
              <a:t>Max: 1.6%</a:t>
            </a:r>
          </a:p>
        </p:txBody>
      </p:sp>
    </p:spTree>
    <p:extLst>
      <p:ext uri="{BB962C8B-B14F-4D97-AF65-F5344CB8AC3E}">
        <p14:creationId xmlns:p14="http://schemas.microsoft.com/office/powerpoint/2010/main" val="428012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descriptive stats: NFLX</a:t>
            </a:r>
          </a:p>
        </p:txBody>
      </p:sp>
      <p:sp>
        <p:nvSpPr>
          <p:cNvPr id="9" name="TextBox 8">
            <a:extLst>
              <a:ext uri="{FF2B5EF4-FFF2-40B4-BE49-F238E27FC236}">
                <a16:creationId xmlns:a16="http://schemas.microsoft.com/office/drawing/2014/main" id="{0D76BA6E-8974-41EA-8EF0-00A5C956B8AA}"/>
              </a:ext>
            </a:extLst>
          </p:cNvPr>
          <p:cNvSpPr txBox="1"/>
          <p:nvPr/>
        </p:nvSpPr>
        <p:spPr>
          <a:xfrm>
            <a:off x="8763000" y="2392680"/>
            <a:ext cx="2994660" cy="1477328"/>
          </a:xfrm>
          <a:prstGeom prst="rect">
            <a:avLst/>
          </a:prstGeom>
          <a:noFill/>
        </p:spPr>
        <p:txBody>
          <a:bodyPr wrap="square" rtlCol="0">
            <a:spAutoFit/>
          </a:bodyPr>
          <a:lstStyle/>
          <a:p>
            <a:r>
              <a:rPr lang="en-US" dirty="0"/>
              <a:t>Mean: 0.001%</a:t>
            </a:r>
          </a:p>
          <a:p>
            <a:r>
              <a:rPr lang="en-US" dirty="0"/>
              <a:t>Std: 0.21</a:t>
            </a:r>
          </a:p>
          <a:p>
            <a:r>
              <a:rPr lang="en-US" dirty="0"/>
              <a:t>Min: -2.05%</a:t>
            </a:r>
          </a:p>
          <a:p>
            <a:r>
              <a:rPr lang="en-US" dirty="0"/>
              <a:t>Median: 0.003%</a:t>
            </a:r>
          </a:p>
          <a:p>
            <a:r>
              <a:rPr lang="en-US" dirty="0"/>
              <a:t>Max: 2.03%</a:t>
            </a:r>
          </a:p>
        </p:txBody>
      </p:sp>
      <p:sp>
        <p:nvSpPr>
          <p:cNvPr id="10" name="TextBox 9">
            <a:extLst>
              <a:ext uri="{FF2B5EF4-FFF2-40B4-BE49-F238E27FC236}">
                <a16:creationId xmlns:a16="http://schemas.microsoft.com/office/drawing/2014/main" id="{9B8D5594-D5C3-4A50-8292-F9188A11CBDD}"/>
              </a:ext>
            </a:extLst>
          </p:cNvPr>
          <p:cNvSpPr txBox="1"/>
          <p:nvPr/>
        </p:nvSpPr>
        <p:spPr>
          <a:xfrm>
            <a:off x="6406754" y="4269378"/>
            <a:ext cx="4482226" cy="307777"/>
          </a:xfrm>
          <a:prstGeom prst="rect">
            <a:avLst/>
          </a:prstGeom>
          <a:noFill/>
        </p:spPr>
        <p:txBody>
          <a:bodyPr wrap="square" rtlCol="0">
            <a:spAutoFit/>
          </a:bodyPr>
          <a:lstStyle/>
          <a:p>
            <a:r>
              <a:rPr lang="en-US" sz="1400" i="1" dirty="0"/>
              <a:t>Figure 11. </a:t>
            </a:r>
            <a:r>
              <a:rPr lang="en-US" sz="1400" dirty="0"/>
              <a:t>Histogram of price percent changes for NFLX. </a:t>
            </a:r>
            <a:endParaRPr lang="en-US" dirty="0"/>
          </a:p>
        </p:txBody>
      </p:sp>
      <p:sp>
        <p:nvSpPr>
          <p:cNvPr id="11" name="TextBox 10">
            <a:extLst>
              <a:ext uri="{FF2B5EF4-FFF2-40B4-BE49-F238E27FC236}">
                <a16:creationId xmlns:a16="http://schemas.microsoft.com/office/drawing/2014/main" id="{E3BC8689-4526-4FEA-8574-4AA626DD421C}"/>
              </a:ext>
            </a:extLst>
          </p:cNvPr>
          <p:cNvSpPr txBox="1"/>
          <p:nvPr/>
        </p:nvSpPr>
        <p:spPr>
          <a:xfrm>
            <a:off x="9121140" y="6169901"/>
            <a:ext cx="2346960" cy="523220"/>
          </a:xfrm>
          <a:prstGeom prst="rect">
            <a:avLst/>
          </a:prstGeom>
          <a:noFill/>
        </p:spPr>
        <p:txBody>
          <a:bodyPr wrap="square" rtlCol="0">
            <a:spAutoFit/>
          </a:bodyPr>
          <a:lstStyle/>
          <a:p>
            <a:r>
              <a:rPr lang="en-US" sz="1400" i="1" dirty="0"/>
              <a:t>Figure 12. </a:t>
            </a:r>
            <a:r>
              <a:rPr lang="en-US" sz="1400" dirty="0"/>
              <a:t>Percent changes over time for NFLX. </a:t>
            </a:r>
            <a:endParaRPr lang="en-US" dirty="0"/>
          </a:p>
        </p:txBody>
      </p:sp>
      <p:pic>
        <p:nvPicPr>
          <p:cNvPr id="3" name="Picture 2">
            <a:extLst>
              <a:ext uri="{FF2B5EF4-FFF2-40B4-BE49-F238E27FC236}">
                <a16:creationId xmlns:a16="http://schemas.microsoft.com/office/drawing/2014/main" id="{254705BB-144B-43F0-A1C6-40999CE81F9C}"/>
              </a:ext>
            </a:extLst>
          </p:cNvPr>
          <p:cNvPicPr>
            <a:picLocks noChangeAspect="1"/>
          </p:cNvPicPr>
          <p:nvPr/>
        </p:nvPicPr>
        <p:blipFill>
          <a:blip r:embed="rId2"/>
          <a:stretch>
            <a:fillRect/>
          </a:stretch>
        </p:blipFill>
        <p:spPr>
          <a:xfrm>
            <a:off x="2734628" y="2184705"/>
            <a:ext cx="3605212" cy="2392450"/>
          </a:xfrm>
          <a:prstGeom prst="rect">
            <a:avLst/>
          </a:prstGeom>
        </p:spPr>
      </p:pic>
      <p:pic>
        <p:nvPicPr>
          <p:cNvPr id="4" name="Picture 3">
            <a:extLst>
              <a:ext uri="{FF2B5EF4-FFF2-40B4-BE49-F238E27FC236}">
                <a16:creationId xmlns:a16="http://schemas.microsoft.com/office/drawing/2014/main" id="{77807033-F0A8-4EDD-9485-7E050DC7ECE5}"/>
              </a:ext>
            </a:extLst>
          </p:cNvPr>
          <p:cNvPicPr>
            <a:picLocks noChangeAspect="1"/>
          </p:cNvPicPr>
          <p:nvPr/>
        </p:nvPicPr>
        <p:blipFill>
          <a:blip r:embed="rId3"/>
          <a:stretch>
            <a:fillRect/>
          </a:stretch>
        </p:blipFill>
        <p:spPr>
          <a:xfrm>
            <a:off x="33196" y="4608448"/>
            <a:ext cx="9087944" cy="2115966"/>
          </a:xfrm>
          <a:prstGeom prst="rect">
            <a:avLst/>
          </a:prstGeom>
        </p:spPr>
      </p:pic>
      <p:sp>
        <p:nvSpPr>
          <p:cNvPr id="12" name="Oval 11">
            <a:extLst>
              <a:ext uri="{FF2B5EF4-FFF2-40B4-BE49-F238E27FC236}">
                <a16:creationId xmlns:a16="http://schemas.microsoft.com/office/drawing/2014/main" id="{6754C02C-0F67-40D5-9863-AE5454F3B0EC}"/>
              </a:ext>
            </a:extLst>
          </p:cNvPr>
          <p:cNvSpPr/>
          <p:nvPr/>
        </p:nvSpPr>
        <p:spPr>
          <a:xfrm>
            <a:off x="7421880" y="5134274"/>
            <a:ext cx="518160" cy="123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7608AD-A4A5-47E9-9A5F-B25E958648F6}"/>
              </a:ext>
            </a:extLst>
          </p:cNvPr>
          <p:cNvSpPr txBox="1"/>
          <p:nvPr/>
        </p:nvSpPr>
        <p:spPr>
          <a:xfrm>
            <a:off x="8633460" y="4730304"/>
            <a:ext cx="3124200" cy="738664"/>
          </a:xfrm>
          <a:prstGeom prst="rect">
            <a:avLst/>
          </a:prstGeom>
          <a:solidFill>
            <a:schemeClr val="bg2"/>
          </a:solidFill>
        </p:spPr>
        <p:txBody>
          <a:bodyPr wrap="square" rtlCol="0">
            <a:spAutoFit/>
          </a:bodyPr>
          <a:lstStyle/>
          <a:p>
            <a:r>
              <a:rPr lang="en-US" sz="1400" dirty="0"/>
              <a:t>Disney announced a new streaming service that is cheaper than Netflix on April 16, 2019. </a:t>
            </a:r>
          </a:p>
        </p:txBody>
      </p:sp>
    </p:spTree>
    <p:extLst>
      <p:ext uri="{BB962C8B-B14F-4D97-AF65-F5344CB8AC3E}">
        <p14:creationId xmlns:p14="http://schemas.microsoft.com/office/powerpoint/2010/main" val="322887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descriptive stats: MSFT</a:t>
            </a:r>
          </a:p>
        </p:txBody>
      </p:sp>
      <p:pic>
        <p:nvPicPr>
          <p:cNvPr id="7" name="Picture 6">
            <a:extLst>
              <a:ext uri="{FF2B5EF4-FFF2-40B4-BE49-F238E27FC236}">
                <a16:creationId xmlns:a16="http://schemas.microsoft.com/office/drawing/2014/main" id="{2A124819-4EC8-4C37-821C-0D1B01078198}"/>
              </a:ext>
            </a:extLst>
          </p:cNvPr>
          <p:cNvPicPr>
            <a:picLocks noChangeAspect="1"/>
          </p:cNvPicPr>
          <p:nvPr/>
        </p:nvPicPr>
        <p:blipFill>
          <a:blip r:embed="rId2"/>
          <a:stretch>
            <a:fillRect/>
          </a:stretch>
        </p:blipFill>
        <p:spPr>
          <a:xfrm>
            <a:off x="2629853" y="2187892"/>
            <a:ext cx="3664267" cy="2389263"/>
          </a:xfrm>
          <a:prstGeom prst="rect">
            <a:avLst/>
          </a:prstGeom>
        </p:spPr>
      </p:pic>
      <p:sp>
        <p:nvSpPr>
          <p:cNvPr id="9" name="TextBox 8">
            <a:extLst>
              <a:ext uri="{FF2B5EF4-FFF2-40B4-BE49-F238E27FC236}">
                <a16:creationId xmlns:a16="http://schemas.microsoft.com/office/drawing/2014/main" id="{0D76BA6E-8974-41EA-8EF0-00A5C956B8AA}"/>
              </a:ext>
            </a:extLst>
          </p:cNvPr>
          <p:cNvSpPr txBox="1"/>
          <p:nvPr/>
        </p:nvSpPr>
        <p:spPr>
          <a:xfrm>
            <a:off x="8763000" y="2392680"/>
            <a:ext cx="2994660" cy="1477328"/>
          </a:xfrm>
          <a:prstGeom prst="rect">
            <a:avLst/>
          </a:prstGeom>
          <a:noFill/>
        </p:spPr>
        <p:txBody>
          <a:bodyPr wrap="square" rtlCol="0">
            <a:spAutoFit/>
          </a:bodyPr>
          <a:lstStyle/>
          <a:p>
            <a:r>
              <a:rPr lang="en-US" dirty="0"/>
              <a:t>Mean: 0.004%</a:t>
            </a:r>
          </a:p>
          <a:p>
            <a:r>
              <a:rPr lang="en-US" dirty="0"/>
              <a:t>Std: 0.1</a:t>
            </a:r>
          </a:p>
          <a:p>
            <a:r>
              <a:rPr lang="en-US" dirty="0"/>
              <a:t>Min: -1.15%</a:t>
            </a:r>
          </a:p>
          <a:p>
            <a:r>
              <a:rPr lang="en-US" dirty="0"/>
              <a:t>Median: 0</a:t>
            </a:r>
          </a:p>
          <a:p>
            <a:r>
              <a:rPr lang="en-US" dirty="0"/>
              <a:t>Max: 0.69%</a:t>
            </a:r>
          </a:p>
        </p:txBody>
      </p:sp>
      <p:sp>
        <p:nvSpPr>
          <p:cNvPr id="10" name="TextBox 9">
            <a:extLst>
              <a:ext uri="{FF2B5EF4-FFF2-40B4-BE49-F238E27FC236}">
                <a16:creationId xmlns:a16="http://schemas.microsoft.com/office/drawing/2014/main" id="{9B8D5594-D5C3-4A50-8292-F9188A11CBDD}"/>
              </a:ext>
            </a:extLst>
          </p:cNvPr>
          <p:cNvSpPr txBox="1"/>
          <p:nvPr/>
        </p:nvSpPr>
        <p:spPr>
          <a:xfrm>
            <a:off x="6406754" y="4269378"/>
            <a:ext cx="4482226" cy="307777"/>
          </a:xfrm>
          <a:prstGeom prst="rect">
            <a:avLst/>
          </a:prstGeom>
          <a:noFill/>
        </p:spPr>
        <p:txBody>
          <a:bodyPr wrap="square" rtlCol="0">
            <a:spAutoFit/>
          </a:bodyPr>
          <a:lstStyle/>
          <a:p>
            <a:r>
              <a:rPr lang="en-US" sz="1400" i="1" dirty="0"/>
              <a:t>Figure 9. </a:t>
            </a:r>
            <a:r>
              <a:rPr lang="en-US" sz="1400" dirty="0"/>
              <a:t>Histogram of price percent changes for Microsoft. </a:t>
            </a:r>
            <a:endParaRPr lang="en-US" dirty="0"/>
          </a:p>
        </p:txBody>
      </p:sp>
      <p:sp>
        <p:nvSpPr>
          <p:cNvPr id="11" name="TextBox 10">
            <a:extLst>
              <a:ext uri="{FF2B5EF4-FFF2-40B4-BE49-F238E27FC236}">
                <a16:creationId xmlns:a16="http://schemas.microsoft.com/office/drawing/2014/main" id="{E3BC8689-4526-4FEA-8574-4AA626DD421C}"/>
              </a:ext>
            </a:extLst>
          </p:cNvPr>
          <p:cNvSpPr txBox="1"/>
          <p:nvPr/>
        </p:nvSpPr>
        <p:spPr>
          <a:xfrm>
            <a:off x="9121140" y="6169901"/>
            <a:ext cx="2346960" cy="523220"/>
          </a:xfrm>
          <a:prstGeom prst="rect">
            <a:avLst/>
          </a:prstGeom>
          <a:noFill/>
        </p:spPr>
        <p:txBody>
          <a:bodyPr wrap="square" rtlCol="0">
            <a:spAutoFit/>
          </a:bodyPr>
          <a:lstStyle/>
          <a:p>
            <a:r>
              <a:rPr lang="en-US" sz="1400" i="1" dirty="0"/>
              <a:t>Figure 10. </a:t>
            </a:r>
            <a:r>
              <a:rPr lang="en-US" sz="1400" dirty="0"/>
              <a:t>Percent changes over time for Microsoft. </a:t>
            </a:r>
            <a:endParaRPr lang="en-US" dirty="0"/>
          </a:p>
        </p:txBody>
      </p:sp>
      <p:pic>
        <p:nvPicPr>
          <p:cNvPr id="13" name="Picture 12">
            <a:extLst>
              <a:ext uri="{FF2B5EF4-FFF2-40B4-BE49-F238E27FC236}">
                <a16:creationId xmlns:a16="http://schemas.microsoft.com/office/drawing/2014/main" id="{F11E190C-04A0-4DE0-9970-2088ADC5B194}"/>
              </a:ext>
            </a:extLst>
          </p:cNvPr>
          <p:cNvPicPr>
            <a:picLocks noChangeAspect="1"/>
          </p:cNvPicPr>
          <p:nvPr/>
        </p:nvPicPr>
        <p:blipFill>
          <a:blip r:embed="rId3"/>
          <a:stretch>
            <a:fillRect/>
          </a:stretch>
        </p:blipFill>
        <p:spPr>
          <a:xfrm>
            <a:off x="0" y="4611635"/>
            <a:ext cx="9141450" cy="2095145"/>
          </a:xfrm>
          <a:prstGeom prst="rect">
            <a:avLst/>
          </a:prstGeom>
        </p:spPr>
      </p:pic>
    </p:spTree>
    <p:extLst>
      <p:ext uri="{BB962C8B-B14F-4D97-AF65-F5344CB8AC3E}">
        <p14:creationId xmlns:p14="http://schemas.microsoft.com/office/powerpoint/2010/main" val="136469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ACAE-059A-4B1C-8F12-192337C3CD0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78704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Descriptive Stats: Takeaways</a:t>
            </a:r>
          </a:p>
        </p:txBody>
      </p:sp>
      <p:sp>
        <p:nvSpPr>
          <p:cNvPr id="6" name="Content Placeholder 5">
            <a:extLst>
              <a:ext uri="{FF2B5EF4-FFF2-40B4-BE49-F238E27FC236}">
                <a16:creationId xmlns:a16="http://schemas.microsoft.com/office/drawing/2014/main" id="{036EB902-10AC-4791-9A6A-D7C80D694558}"/>
              </a:ext>
            </a:extLst>
          </p:cNvPr>
          <p:cNvSpPr>
            <a:spLocks noGrp="1"/>
          </p:cNvSpPr>
          <p:nvPr>
            <p:ph idx="1"/>
          </p:nvPr>
        </p:nvSpPr>
        <p:spPr/>
        <p:txBody>
          <a:bodyPr/>
          <a:lstStyle/>
          <a:p>
            <a:r>
              <a:rPr lang="en-US" dirty="0"/>
              <a:t>MSFT has the minimum std, and has relatively constant performances. Therefore, I used MSFT as a base company to construct models.</a:t>
            </a:r>
          </a:p>
        </p:txBody>
      </p:sp>
    </p:spTree>
    <p:extLst>
      <p:ext uri="{BB962C8B-B14F-4D97-AF65-F5344CB8AC3E}">
        <p14:creationId xmlns:p14="http://schemas.microsoft.com/office/powerpoint/2010/main" val="221863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4230-842D-4165-91E2-7EA9D7CE4F62}"/>
              </a:ext>
            </a:extLst>
          </p:cNvPr>
          <p:cNvSpPr>
            <a:spLocks noGrp="1"/>
          </p:cNvSpPr>
          <p:nvPr>
            <p:ph type="title"/>
          </p:nvPr>
        </p:nvSpPr>
        <p:spPr/>
        <p:txBody>
          <a:bodyPr/>
          <a:lstStyle/>
          <a:p>
            <a:r>
              <a:rPr lang="en-US" dirty="0"/>
              <a:t>MSFT: Modeling results</a:t>
            </a:r>
          </a:p>
        </p:txBody>
      </p:sp>
      <p:pic>
        <p:nvPicPr>
          <p:cNvPr id="3" name="Picture 2">
            <a:extLst>
              <a:ext uri="{FF2B5EF4-FFF2-40B4-BE49-F238E27FC236}">
                <a16:creationId xmlns:a16="http://schemas.microsoft.com/office/drawing/2014/main" id="{30FC3002-514F-4251-B428-D3D3DAA12AEE}"/>
              </a:ext>
            </a:extLst>
          </p:cNvPr>
          <p:cNvPicPr>
            <a:picLocks noChangeAspect="1"/>
          </p:cNvPicPr>
          <p:nvPr/>
        </p:nvPicPr>
        <p:blipFill>
          <a:blip r:embed="rId2"/>
          <a:stretch>
            <a:fillRect/>
          </a:stretch>
        </p:blipFill>
        <p:spPr>
          <a:xfrm>
            <a:off x="189394" y="2239478"/>
            <a:ext cx="7259450" cy="4086166"/>
          </a:xfrm>
          <a:prstGeom prst="rect">
            <a:avLst/>
          </a:prstGeom>
        </p:spPr>
      </p:pic>
      <p:pic>
        <p:nvPicPr>
          <p:cNvPr id="5" name="Picture 4">
            <a:extLst>
              <a:ext uri="{FF2B5EF4-FFF2-40B4-BE49-F238E27FC236}">
                <a16:creationId xmlns:a16="http://schemas.microsoft.com/office/drawing/2014/main" id="{477F083F-D86E-4D77-91FB-AB564F984535}"/>
              </a:ext>
            </a:extLst>
          </p:cNvPr>
          <p:cNvPicPr>
            <a:picLocks noChangeAspect="1"/>
          </p:cNvPicPr>
          <p:nvPr/>
        </p:nvPicPr>
        <p:blipFill>
          <a:blip r:embed="rId3"/>
          <a:stretch>
            <a:fillRect/>
          </a:stretch>
        </p:blipFill>
        <p:spPr>
          <a:xfrm>
            <a:off x="7678454" y="3301410"/>
            <a:ext cx="4235017" cy="1953258"/>
          </a:xfrm>
          <a:prstGeom prst="rect">
            <a:avLst/>
          </a:prstGeom>
        </p:spPr>
      </p:pic>
      <p:sp>
        <p:nvSpPr>
          <p:cNvPr id="6" name="TextBox 5">
            <a:extLst>
              <a:ext uri="{FF2B5EF4-FFF2-40B4-BE49-F238E27FC236}">
                <a16:creationId xmlns:a16="http://schemas.microsoft.com/office/drawing/2014/main" id="{4ADA48CB-6CDB-4AA0-8636-32EB2DA65C97}"/>
              </a:ext>
            </a:extLst>
          </p:cNvPr>
          <p:cNvSpPr txBox="1"/>
          <p:nvPr/>
        </p:nvSpPr>
        <p:spPr>
          <a:xfrm>
            <a:off x="189394" y="6407063"/>
            <a:ext cx="7213488" cy="307777"/>
          </a:xfrm>
          <a:prstGeom prst="rect">
            <a:avLst/>
          </a:prstGeom>
          <a:noFill/>
        </p:spPr>
        <p:txBody>
          <a:bodyPr wrap="square" rtlCol="0">
            <a:spAutoFit/>
          </a:bodyPr>
          <a:lstStyle/>
          <a:p>
            <a:r>
              <a:rPr lang="en-US" sz="1400" i="1" dirty="0"/>
              <a:t>Table 4. </a:t>
            </a:r>
            <a:r>
              <a:rPr lang="en-US" sz="1400" dirty="0"/>
              <a:t>Results comparisons of model constructions. </a:t>
            </a:r>
            <a:endParaRPr lang="en-US" sz="1400" i="1" dirty="0"/>
          </a:p>
        </p:txBody>
      </p:sp>
      <p:sp>
        <p:nvSpPr>
          <p:cNvPr id="7" name="TextBox 6">
            <a:extLst>
              <a:ext uri="{FF2B5EF4-FFF2-40B4-BE49-F238E27FC236}">
                <a16:creationId xmlns:a16="http://schemas.microsoft.com/office/drawing/2014/main" id="{D0D96A33-BCDC-4B38-B0E6-7EA1CFE909EE}"/>
              </a:ext>
            </a:extLst>
          </p:cNvPr>
          <p:cNvSpPr txBox="1"/>
          <p:nvPr/>
        </p:nvSpPr>
        <p:spPr>
          <a:xfrm>
            <a:off x="7600627" y="5254668"/>
            <a:ext cx="4312844" cy="307777"/>
          </a:xfrm>
          <a:prstGeom prst="rect">
            <a:avLst/>
          </a:prstGeom>
          <a:noFill/>
        </p:spPr>
        <p:txBody>
          <a:bodyPr wrap="square" rtlCol="0">
            <a:spAutoFit/>
          </a:bodyPr>
          <a:lstStyle/>
          <a:p>
            <a:r>
              <a:rPr lang="en-US" sz="1400" i="1" dirty="0"/>
              <a:t>Table 5. </a:t>
            </a:r>
            <a:r>
              <a:rPr lang="en-US" sz="1400" dirty="0"/>
              <a:t>Baseline model results. </a:t>
            </a:r>
            <a:endParaRPr lang="en-US" sz="1400" i="1" dirty="0"/>
          </a:p>
        </p:txBody>
      </p:sp>
    </p:spTree>
    <p:extLst>
      <p:ext uri="{BB962C8B-B14F-4D97-AF65-F5344CB8AC3E}">
        <p14:creationId xmlns:p14="http://schemas.microsoft.com/office/powerpoint/2010/main" val="1850974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98D1-B7D0-4CBE-BF8B-4F267D467F65}"/>
              </a:ext>
            </a:extLst>
          </p:cNvPr>
          <p:cNvSpPr>
            <a:spLocks noGrp="1"/>
          </p:cNvSpPr>
          <p:nvPr>
            <p:ph type="title"/>
          </p:nvPr>
        </p:nvSpPr>
        <p:spPr/>
        <p:txBody>
          <a:bodyPr/>
          <a:lstStyle/>
          <a:p>
            <a:r>
              <a:rPr lang="en-US" dirty="0"/>
              <a:t>One-day model</a:t>
            </a:r>
          </a:p>
        </p:txBody>
      </p:sp>
      <p:sp>
        <p:nvSpPr>
          <p:cNvPr id="6" name="TextBox 5">
            <a:extLst>
              <a:ext uri="{FF2B5EF4-FFF2-40B4-BE49-F238E27FC236}">
                <a16:creationId xmlns:a16="http://schemas.microsoft.com/office/drawing/2014/main" id="{35231712-FB34-4B02-B476-2661CDB5436D}"/>
              </a:ext>
            </a:extLst>
          </p:cNvPr>
          <p:cNvSpPr txBox="1"/>
          <p:nvPr/>
        </p:nvSpPr>
        <p:spPr>
          <a:xfrm>
            <a:off x="201700" y="6175331"/>
            <a:ext cx="8775526" cy="307777"/>
          </a:xfrm>
          <a:prstGeom prst="rect">
            <a:avLst/>
          </a:prstGeom>
          <a:noFill/>
        </p:spPr>
        <p:txBody>
          <a:bodyPr wrap="square" rtlCol="0">
            <a:spAutoFit/>
          </a:bodyPr>
          <a:lstStyle/>
          <a:p>
            <a:r>
              <a:rPr lang="en-US" sz="1400" i="1" dirty="0"/>
              <a:t>Figure 13. </a:t>
            </a:r>
            <a:r>
              <a:rPr lang="en-US" sz="1400" dirty="0"/>
              <a:t>Baseline model vs V1 model fitting plot with data from March 13, 2019. </a:t>
            </a:r>
            <a:endParaRPr lang="en-US" dirty="0"/>
          </a:p>
        </p:txBody>
      </p:sp>
      <p:sp>
        <p:nvSpPr>
          <p:cNvPr id="16" name="Rectangle 15">
            <a:extLst>
              <a:ext uri="{FF2B5EF4-FFF2-40B4-BE49-F238E27FC236}">
                <a16:creationId xmlns:a16="http://schemas.microsoft.com/office/drawing/2014/main" id="{C469E119-0453-4B70-9884-EA5E27FE6E14}"/>
              </a:ext>
            </a:extLst>
          </p:cNvPr>
          <p:cNvSpPr/>
          <p:nvPr/>
        </p:nvSpPr>
        <p:spPr>
          <a:xfrm>
            <a:off x="201700" y="2153412"/>
            <a:ext cx="11760656" cy="3877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AEEBA4-5005-433F-B3EC-5D4225516664}"/>
              </a:ext>
            </a:extLst>
          </p:cNvPr>
          <p:cNvPicPr>
            <a:picLocks noChangeAspect="1"/>
          </p:cNvPicPr>
          <p:nvPr/>
        </p:nvPicPr>
        <p:blipFill>
          <a:blip r:embed="rId3"/>
          <a:stretch>
            <a:fillRect/>
          </a:stretch>
        </p:blipFill>
        <p:spPr>
          <a:xfrm>
            <a:off x="229644" y="2201594"/>
            <a:ext cx="11579584" cy="3759727"/>
          </a:xfrm>
          <a:prstGeom prst="rect">
            <a:avLst/>
          </a:prstGeom>
        </p:spPr>
      </p:pic>
    </p:spTree>
    <p:extLst>
      <p:ext uri="{BB962C8B-B14F-4D97-AF65-F5344CB8AC3E}">
        <p14:creationId xmlns:p14="http://schemas.microsoft.com/office/powerpoint/2010/main" val="61142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2A1C-AC7C-42F4-B065-58D66F4BD53A}"/>
              </a:ext>
            </a:extLst>
          </p:cNvPr>
          <p:cNvSpPr>
            <a:spLocks noGrp="1"/>
          </p:cNvSpPr>
          <p:nvPr>
            <p:ph type="title"/>
          </p:nvPr>
        </p:nvSpPr>
        <p:spPr/>
        <p:txBody>
          <a:bodyPr/>
          <a:lstStyle/>
          <a:p>
            <a:r>
              <a:rPr lang="en-US" dirty="0"/>
              <a:t>Out of sample </a:t>
            </a:r>
            <a:r>
              <a:rPr lang="en-US" dirty="0" err="1"/>
              <a:t>pred</a:t>
            </a:r>
            <a:r>
              <a:rPr lang="en-US" dirty="0"/>
              <a:t> vs true</a:t>
            </a:r>
          </a:p>
        </p:txBody>
      </p:sp>
      <p:pic>
        <p:nvPicPr>
          <p:cNvPr id="5" name="Picture 4">
            <a:extLst>
              <a:ext uri="{FF2B5EF4-FFF2-40B4-BE49-F238E27FC236}">
                <a16:creationId xmlns:a16="http://schemas.microsoft.com/office/drawing/2014/main" id="{D6401354-081B-4BE0-8824-EA85E2052ACE}"/>
              </a:ext>
            </a:extLst>
          </p:cNvPr>
          <p:cNvPicPr>
            <a:picLocks noChangeAspect="1"/>
          </p:cNvPicPr>
          <p:nvPr/>
        </p:nvPicPr>
        <p:blipFill>
          <a:blip r:embed="rId2"/>
          <a:stretch>
            <a:fillRect/>
          </a:stretch>
        </p:blipFill>
        <p:spPr>
          <a:xfrm>
            <a:off x="3280407" y="2541037"/>
            <a:ext cx="5631185" cy="4137854"/>
          </a:xfrm>
          <a:prstGeom prst="rect">
            <a:avLst/>
          </a:prstGeom>
        </p:spPr>
      </p:pic>
      <p:sp>
        <p:nvSpPr>
          <p:cNvPr id="6" name="TextBox 5">
            <a:extLst>
              <a:ext uri="{FF2B5EF4-FFF2-40B4-BE49-F238E27FC236}">
                <a16:creationId xmlns:a16="http://schemas.microsoft.com/office/drawing/2014/main" id="{68AFB366-5AC3-438B-BA0A-950076263AD6}"/>
              </a:ext>
            </a:extLst>
          </p:cNvPr>
          <p:cNvSpPr txBox="1"/>
          <p:nvPr/>
        </p:nvSpPr>
        <p:spPr>
          <a:xfrm>
            <a:off x="2231135" y="2884602"/>
            <a:ext cx="1049271" cy="646331"/>
          </a:xfrm>
          <a:prstGeom prst="rect">
            <a:avLst/>
          </a:prstGeom>
          <a:noFill/>
        </p:spPr>
        <p:txBody>
          <a:bodyPr wrap="square" rtlCol="0">
            <a:spAutoFit/>
          </a:bodyPr>
          <a:lstStyle/>
          <a:p>
            <a:pPr algn="ctr"/>
            <a:r>
              <a:rPr lang="en-US" dirty="0"/>
              <a:t>Baseline Model</a:t>
            </a:r>
          </a:p>
        </p:txBody>
      </p:sp>
      <p:sp>
        <p:nvSpPr>
          <p:cNvPr id="7" name="TextBox 6">
            <a:extLst>
              <a:ext uri="{FF2B5EF4-FFF2-40B4-BE49-F238E27FC236}">
                <a16:creationId xmlns:a16="http://schemas.microsoft.com/office/drawing/2014/main" id="{D7A98E6F-2C15-4741-B13F-FD47A05B93E4}"/>
              </a:ext>
            </a:extLst>
          </p:cNvPr>
          <p:cNvSpPr txBox="1"/>
          <p:nvPr/>
        </p:nvSpPr>
        <p:spPr>
          <a:xfrm>
            <a:off x="2231135" y="4931790"/>
            <a:ext cx="1049271" cy="646331"/>
          </a:xfrm>
          <a:prstGeom prst="rect">
            <a:avLst/>
          </a:prstGeom>
          <a:noFill/>
        </p:spPr>
        <p:txBody>
          <a:bodyPr wrap="square" rtlCol="0">
            <a:spAutoFit/>
          </a:bodyPr>
          <a:lstStyle/>
          <a:p>
            <a:pPr algn="ctr"/>
            <a:r>
              <a:rPr lang="en-US" dirty="0"/>
              <a:t>V2 Model</a:t>
            </a:r>
          </a:p>
        </p:txBody>
      </p:sp>
      <p:sp>
        <p:nvSpPr>
          <p:cNvPr id="8" name="TextBox 7">
            <a:extLst>
              <a:ext uri="{FF2B5EF4-FFF2-40B4-BE49-F238E27FC236}">
                <a16:creationId xmlns:a16="http://schemas.microsoft.com/office/drawing/2014/main" id="{E02F8571-68BA-49C9-BA58-57A5D8AD6401}"/>
              </a:ext>
            </a:extLst>
          </p:cNvPr>
          <p:cNvSpPr txBox="1"/>
          <p:nvPr/>
        </p:nvSpPr>
        <p:spPr>
          <a:xfrm>
            <a:off x="8911592" y="5578121"/>
            <a:ext cx="2937901" cy="738664"/>
          </a:xfrm>
          <a:prstGeom prst="rect">
            <a:avLst/>
          </a:prstGeom>
          <a:noFill/>
        </p:spPr>
        <p:txBody>
          <a:bodyPr wrap="square" rtlCol="0">
            <a:spAutoFit/>
          </a:bodyPr>
          <a:lstStyle/>
          <a:p>
            <a:r>
              <a:rPr lang="en-US" sz="1400" i="1" dirty="0"/>
              <a:t>Figure 14. </a:t>
            </a:r>
            <a:r>
              <a:rPr lang="en-US" sz="1400" dirty="0"/>
              <a:t>Out of sample prediction vs true plots for Baseline Model and V2 Model on data from April 10, 2019.</a:t>
            </a:r>
            <a:endParaRPr lang="en-US" sz="1400" i="1" dirty="0"/>
          </a:p>
        </p:txBody>
      </p:sp>
    </p:spTree>
    <p:extLst>
      <p:ext uri="{BB962C8B-B14F-4D97-AF65-F5344CB8AC3E}">
        <p14:creationId xmlns:p14="http://schemas.microsoft.com/office/powerpoint/2010/main" val="2992213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DFE2-932E-4B96-9DB2-3D40283D1D4E}"/>
              </a:ext>
            </a:extLst>
          </p:cNvPr>
          <p:cNvSpPr>
            <a:spLocks noGrp="1"/>
          </p:cNvSpPr>
          <p:nvPr>
            <p:ph type="title"/>
          </p:nvPr>
        </p:nvSpPr>
        <p:spPr/>
        <p:txBody>
          <a:bodyPr/>
          <a:lstStyle/>
          <a:p>
            <a:r>
              <a:rPr lang="en-US" dirty="0"/>
              <a:t>Inter-day model construction</a:t>
            </a:r>
          </a:p>
        </p:txBody>
      </p:sp>
      <p:sp>
        <p:nvSpPr>
          <p:cNvPr id="9" name="TextBox 8">
            <a:extLst>
              <a:ext uri="{FF2B5EF4-FFF2-40B4-BE49-F238E27FC236}">
                <a16:creationId xmlns:a16="http://schemas.microsoft.com/office/drawing/2014/main" id="{6631CB7B-2D77-4267-A965-E9162F4C4C50}"/>
              </a:ext>
            </a:extLst>
          </p:cNvPr>
          <p:cNvSpPr txBox="1"/>
          <p:nvPr/>
        </p:nvSpPr>
        <p:spPr>
          <a:xfrm>
            <a:off x="9341165" y="6156234"/>
            <a:ext cx="2956142" cy="523220"/>
          </a:xfrm>
          <a:prstGeom prst="rect">
            <a:avLst/>
          </a:prstGeom>
          <a:noFill/>
        </p:spPr>
        <p:txBody>
          <a:bodyPr wrap="square" rtlCol="0">
            <a:spAutoFit/>
          </a:bodyPr>
          <a:lstStyle/>
          <a:p>
            <a:r>
              <a:rPr lang="en-US" sz="1400" i="1" dirty="0"/>
              <a:t>Figure 15. </a:t>
            </a:r>
            <a:r>
              <a:rPr lang="en-US" sz="1400" dirty="0"/>
              <a:t>Inter-day sentiment measurements vs price changes. </a:t>
            </a:r>
            <a:endParaRPr lang="en-US" dirty="0"/>
          </a:p>
        </p:txBody>
      </p:sp>
      <p:pic>
        <p:nvPicPr>
          <p:cNvPr id="4" name="Picture 3">
            <a:extLst>
              <a:ext uri="{FF2B5EF4-FFF2-40B4-BE49-F238E27FC236}">
                <a16:creationId xmlns:a16="http://schemas.microsoft.com/office/drawing/2014/main" id="{4A62F9DB-B079-4C1E-AFB5-AC817B1680DF}"/>
              </a:ext>
            </a:extLst>
          </p:cNvPr>
          <p:cNvPicPr>
            <a:picLocks noChangeAspect="1"/>
          </p:cNvPicPr>
          <p:nvPr/>
        </p:nvPicPr>
        <p:blipFill>
          <a:blip r:embed="rId2"/>
          <a:stretch>
            <a:fillRect/>
          </a:stretch>
        </p:blipFill>
        <p:spPr>
          <a:xfrm>
            <a:off x="1611437" y="2153412"/>
            <a:ext cx="7729728" cy="4526042"/>
          </a:xfrm>
          <a:prstGeom prst="rect">
            <a:avLst/>
          </a:prstGeom>
        </p:spPr>
      </p:pic>
      <p:sp>
        <p:nvSpPr>
          <p:cNvPr id="10" name="TextBox 9">
            <a:extLst>
              <a:ext uri="{FF2B5EF4-FFF2-40B4-BE49-F238E27FC236}">
                <a16:creationId xmlns:a16="http://schemas.microsoft.com/office/drawing/2014/main" id="{436850F7-50FE-46B6-B255-B99ACFA8151B}"/>
              </a:ext>
            </a:extLst>
          </p:cNvPr>
          <p:cNvSpPr txBox="1"/>
          <p:nvPr/>
        </p:nvSpPr>
        <p:spPr>
          <a:xfrm>
            <a:off x="495942" y="4932505"/>
            <a:ext cx="2354893" cy="369332"/>
          </a:xfrm>
          <a:prstGeom prst="rect">
            <a:avLst/>
          </a:prstGeom>
          <a:solidFill>
            <a:schemeClr val="bg2"/>
          </a:solidFill>
        </p:spPr>
        <p:txBody>
          <a:bodyPr wrap="square" rtlCol="0">
            <a:spAutoFit/>
          </a:bodyPr>
          <a:lstStyle/>
          <a:p>
            <a:r>
              <a:rPr lang="en-US" dirty="0"/>
              <a:t>V1 was chosen</a:t>
            </a:r>
          </a:p>
        </p:txBody>
      </p:sp>
    </p:spTree>
    <p:extLst>
      <p:ext uri="{BB962C8B-B14F-4D97-AF65-F5344CB8AC3E}">
        <p14:creationId xmlns:p14="http://schemas.microsoft.com/office/powerpoint/2010/main" val="29622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BD9E-F85E-46C8-B20F-898EE938F392}"/>
              </a:ext>
            </a:extLst>
          </p:cNvPr>
          <p:cNvSpPr>
            <a:spLocks noGrp="1"/>
          </p:cNvSpPr>
          <p:nvPr>
            <p:ph type="title"/>
          </p:nvPr>
        </p:nvSpPr>
        <p:spPr/>
        <p:txBody>
          <a:bodyPr/>
          <a:lstStyle/>
          <a:p>
            <a:r>
              <a:rPr lang="en-US" dirty="0"/>
              <a:t>Baseline model vs Full model</a:t>
            </a:r>
          </a:p>
        </p:txBody>
      </p:sp>
      <p:sp>
        <p:nvSpPr>
          <p:cNvPr id="3" name="Content Placeholder 2">
            <a:extLst>
              <a:ext uri="{FF2B5EF4-FFF2-40B4-BE49-F238E27FC236}">
                <a16:creationId xmlns:a16="http://schemas.microsoft.com/office/drawing/2014/main" id="{CCCFBB95-B4D0-4F12-B70C-864472972CCE}"/>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ECB90E43-2C4B-46C3-BFE6-F761FC33893E}"/>
              </a:ext>
            </a:extLst>
          </p:cNvPr>
          <p:cNvSpPr txBox="1"/>
          <p:nvPr/>
        </p:nvSpPr>
        <p:spPr>
          <a:xfrm>
            <a:off x="864295" y="6181595"/>
            <a:ext cx="10108505" cy="307777"/>
          </a:xfrm>
          <a:prstGeom prst="rect">
            <a:avLst/>
          </a:prstGeom>
          <a:noFill/>
        </p:spPr>
        <p:txBody>
          <a:bodyPr wrap="square" rtlCol="0">
            <a:spAutoFit/>
          </a:bodyPr>
          <a:lstStyle/>
          <a:p>
            <a:r>
              <a:rPr lang="en-US" sz="1400" i="1" dirty="0"/>
              <a:t>Figure 16. </a:t>
            </a:r>
            <a:r>
              <a:rPr lang="en-US" sz="1400" dirty="0"/>
              <a:t>Baseline model vs full model on true data vs predicted values, using 04/10 data to predict 04/11.</a:t>
            </a:r>
            <a:endParaRPr lang="en-US" dirty="0"/>
          </a:p>
        </p:txBody>
      </p:sp>
      <p:pic>
        <p:nvPicPr>
          <p:cNvPr id="9" name="Picture 8">
            <a:extLst>
              <a:ext uri="{FF2B5EF4-FFF2-40B4-BE49-F238E27FC236}">
                <a16:creationId xmlns:a16="http://schemas.microsoft.com/office/drawing/2014/main" id="{DC41C4AC-6ECA-4D40-BA7C-0441B7CC45DC}"/>
              </a:ext>
            </a:extLst>
          </p:cNvPr>
          <p:cNvPicPr>
            <a:picLocks noChangeAspect="1"/>
          </p:cNvPicPr>
          <p:nvPr/>
        </p:nvPicPr>
        <p:blipFill>
          <a:blip r:embed="rId2"/>
          <a:stretch>
            <a:fillRect/>
          </a:stretch>
        </p:blipFill>
        <p:spPr>
          <a:xfrm>
            <a:off x="945715" y="2292104"/>
            <a:ext cx="10177397" cy="3889491"/>
          </a:xfrm>
          <a:prstGeom prst="rect">
            <a:avLst/>
          </a:prstGeom>
        </p:spPr>
      </p:pic>
      <p:sp>
        <p:nvSpPr>
          <p:cNvPr id="6" name="TextBox 5">
            <a:extLst>
              <a:ext uri="{FF2B5EF4-FFF2-40B4-BE49-F238E27FC236}">
                <a16:creationId xmlns:a16="http://schemas.microsoft.com/office/drawing/2014/main" id="{1C5A753E-6581-4A4E-AFED-20E217FCB8BD}"/>
              </a:ext>
            </a:extLst>
          </p:cNvPr>
          <p:cNvSpPr txBox="1"/>
          <p:nvPr/>
        </p:nvSpPr>
        <p:spPr>
          <a:xfrm>
            <a:off x="2361156" y="2594980"/>
            <a:ext cx="2611677" cy="369332"/>
          </a:xfrm>
          <a:prstGeom prst="rect">
            <a:avLst/>
          </a:prstGeom>
          <a:noFill/>
        </p:spPr>
        <p:txBody>
          <a:bodyPr wrap="square" rtlCol="0">
            <a:spAutoFit/>
          </a:bodyPr>
          <a:lstStyle/>
          <a:p>
            <a:r>
              <a:rPr lang="en-US" dirty="0"/>
              <a:t>RMSE: 0.113</a:t>
            </a:r>
          </a:p>
        </p:txBody>
      </p:sp>
      <p:sp>
        <p:nvSpPr>
          <p:cNvPr id="7" name="TextBox 6">
            <a:extLst>
              <a:ext uri="{FF2B5EF4-FFF2-40B4-BE49-F238E27FC236}">
                <a16:creationId xmlns:a16="http://schemas.microsoft.com/office/drawing/2014/main" id="{16CAC190-2528-4561-BED4-E91E4F42E98C}"/>
              </a:ext>
            </a:extLst>
          </p:cNvPr>
          <p:cNvSpPr txBox="1"/>
          <p:nvPr/>
        </p:nvSpPr>
        <p:spPr>
          <a:xfrm>
            <a:off x="7661753" y="2638044"/>
            <a:ext cx="2611677" cy="369332"/>
          </a:xfrm>
          <a:prstGeom prst="rect">
            <a:avLst/>
          </a:prstGeom>
          <a:noFill/>
        </p:spPr>
        <p:txBody>
          <a:bodyPr wrap="square" rtlCol="0">
            <a:spAutoFit/>
          </a:bodyPr>
          <a:lstStyle/>
          <a:p>
            <a:r>
              <a:rPr lang="en-US" dirty="0"/>
              <a:t>RMSE: 0.085</a:t>
            </a:r>
          </a:p>
        </p:txBody>
      </p:sp>
    </p:spTree>
    <p:extLst>
      <p:ext uri="{BB962C8B-B14F-4D97-AF65-F5344CB8AC3E}">
        <p14:creationId xmlns:p14="http://schemas.microsoft.com/office/powerpoint/2010/main" val="38283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BD9E-F85E-46C8-B20F-898EE938F392}"/>
              </a:ext>
            </a:extLst>
          </p:cNvPr>
          <p:cNvSpPr>
            <a:spLocks noGrp="1"/>
          </p:cNvSpPr>
          <p:nvPr>
            <p:ph type="title"/>
          </p:nvPr>
        </p:nvSpPr>
        <p:spPr/>
        <p:txBody>
          <a:bodyPr/>
          <a:lstStyle/>
          <a:p>
            <a:r>
              <a:rPr lang="en-US" dirty="0" err="1"/>
              <a:t>Pred</a:t>
            </a:r>
            <a:r>
              <a:rPr lang="en-US" dirty="0"/>
              <a:t> vs true RMSE comparison</a:t>
            </a:r>
          </a:p>
        </p:txBody>
      </p:sp>
      <p:sp>
        <p:nvSpPr>
          <p:cNvPr id="5" name="TextBox 4">
            <a:extLst>
              <a:ext uri="{FF2B5EF4-FFF2-40B4-BE49-F238E27FC236}">
                <a16:creationId xmlns:a16="http://schemas.microsoft.com/office/drawing/2014/main" id="{ECB90E43-2C4B-46C3-BFE6-F761FC33893E}"/>
              </a:ext>
            </a:extLst>
          </p:cNvPr>
          <p:cNvSpPr txBox="1"/>
          <p:nvPr/>
        </p:nvSpPr>
        <p:spPr>
          <a:xfrm>
            <a:off x="2651059" y="4396813"/>
            <a:ext cx="6820601" cy="307777"/>
          </a:xfrm>
          <a:prstGeom prst="rect">
            <a:avLst/>
          </a:prstGeom>
          <a:noFill/>
        </p:spPr>
        <p:txBody>
          <a:bodyPr wrap="square" rtlCol="0">
            <a:spAutoFit/>
          </a:bodyPr>
          <a:lstStyle/>
          <a:p>
            <a:r>
              <a:rPr lang="en-US" sz="1400" i="1" dirty="0"/>
              <a:t>Table 6. </a:t>
            </a:r>
            <a:r>
              <a:rPr lang="en-US" sz="1400" dirty="0"/>
              <a:t>Baseline model vs full model on true data vs predicted values by RMSE.</a:t>
            </a:r>
            <a:endParaRPr lang="en-US" dirty="0"/>
          </a:p>
        </p:txBody>
      </p:sp>
      <p:pic>
        <p:nvPicPr>
          <p:cNvPr id="4" name="Picture 3">
            <a:extLst>
              <a:ext uri="{FF2B5EF4-FFF2-40B4-BE49-F238E27FC236}">
                <a16:creationId xmlns:a16="http://schemas.microsoft.com/office/drawing/2014/main" id="{62197761-BD80-49D5-BBE0-619F0DAC4972}"/>
              </a:ext>
            </a:extLst>
          </p:cNvPr>
          <p:cNvPicPr>
            <a:picLocks noChangeAspect="1"/>
          </p:cNvPicPr>
          <p:nvPr/>
        </p:nvPicPr>
        <p:blipFill>
          <a:blip r:embed="rId2"/>
          <a:stretch>
            <a:fillRect/>
          </a:stretch>
        </p:blipFill>
        <p:spPr>
          <a:xfrm>
            <a:off x="2651059" y="3286124"/>
            <a:ext cx="6889882" cy="1110688"/>
          </a:xfrm>
          <a:prstGeom prst="rect">
            <a:avLst/>
          </a:prstGeom>
        </p:spPr>
      </p:pic>
    </p:spTree>
    <p:extLst>
      <p:ext uri="{BB962C8B-B14F-4D97-AF65-F5344CB8AC3E}">
        <p14:creationId xmlns:p14="http://schemas.microsoft.com/office/powerpoint/2010/main" val="108628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2FDE-AB38-4222-B9B8-DDDA93128E54}"/>
              </a:ext>
            </a:extLst>
          </p:cNvPr>
          <p:cNvSpPr>
            <a:spLocks noGrp="1"/>
          </p:cNvSpPr>
          <p:nvPr>
            <p:ph type="title"/>
          </p:nvPr>
        </p:nvSpPr>
        <p:spPr/>
        <p:txBody>
          <a:bodyPr/>
          <a:lstStyle/>
          <a:p>
            <a:r>
              <a:rPr lang="en-US" dirty="0"/>
              <a:t>Tesla Full model result</a:t>
            </a:r>
          </a:p>
        </p:txBody>
      </p:sp>
      <p:pic>
        <p:nvPicPr>
          <p:cNvPr id="12" name="Picture 11">
            <a:extLst>
              <a:ext uri="{FF2B5EF4-FFF2-40B4-BE49-F238E27FC236}">
                <a16:creationId xmlns:a16="http://schemas.microsoft.com/office/drawing/2014/main" id="{D4E0BF19-4847-4EE6-BDB5-8DED9CEC03EA}"/>
              </a:ext>
            </a:extLst>
          </p:cNvPr>
          <p:cNvPicPr>
            <a:picLocks noChangeAspect="1"/>
          </p:cNvPicPr>
          <p:nvPr/>
        </p:nvPicPr>
        <p:blipFill>
          <a:blip r:embed="rId2"/>
          <a:stretch>
            <a:fillRect/>
          </a:stretch>
        </p:blipFill>
        <p:spPr>
          <a:xfrm>
            <a:off x="1000125" y="2359725"/>
            <a:ext cx="9960864" cy="3533583"/>
          </a:xfrm>
          <a:prstGeom prst="rect">
            <a:avLst/>
          </a:prstGeom>
        </p:spPr>
      </p:pic>
      <p:sp>
        <p:nvSpPr>
          <p:cNvPr id="13" name="TextBox 12">
            <a:extLst>
              <a:ext uri="{FF2B5EF4-FFF2-40B4-BE49-F238E27FC236}">
                <a16:creationId xmlns:a16="http://schemas.microsoft.com/office/drawing/2014/main" id="{39CA17FE-742C-483F-B4E5-1EAD48C4F59A}"/>
              </a:ext>
            </a:extLst>
          </p:cNvPr>
          <p:cNvSpPr txBox="1"/>
          <p:nvPr/>
        </p:nvSpPr>
        <p:spPr>
          <a:xfrm>
            <a:off x="864295" y="6181595"/>
            <a:ext cx="10781900" cy="307777"/>
          </a:xfrm>
          <a:prstGeom prst="rect">
            <a:avLst/>
          </a:prstGeom>
          <a:noFill/>
        </p:spPr>
        <p:txBody>
          <a:bodyPr wrap="square" rtlCol="0">
            <a:spAutoFit/>
          </a:bodyPr>
          <a:lstStyle/>
          <a:p>
            <a:r>
              <a:rPr lang="en-US" sz="1400" i="1" dirty="0"/>
              <a:t>Figure 17. Tesla b</a:t>
            </a:r>
            <a:r>
              <a:rPr lang="en-US" sz="1400" dirty="0"/>
              <a:t>aseline model vs full model on true data vs predicted values, using 04/10/2019 to predict stock price changes on 04/11/2019.</a:t>
            </a:r>
            <a:endParaRPr lang="en-US" dirty="0"/>
          </a:p>
        </p:txBody>
      </p:sp>
    </p:spTree>
    <p:extLst>
      <p:ext uri="{BB962C8B-B14F-4D97-AF65-F5344CB8AC3E}">
        <p14:creationId xmlns:p14="http://schemas.microsoft.com/office/powerpoint/2010/main" val="47379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2FDE-AB38-4222-B9B8-DDDA93128E54}"/>
              </a:ext>
            </a:extLst>
          </p:cNvPr>
          <p:cNvSpPr>
            <a:spLocks noGrp="1"/>
          </p:cNvSpPr>
          <p:nvPr>
            <p:ph type="title"/>
          </p:nvPr>
        </p:nvSpPr>
        <p:spPr/>
        <p:txBody>
          <a:bodyPr/>
          <a:lstStyle/>
          <a:p>
            <a:r>
              <a:rPr lang="en-US" dirty="0" err="1"/>
              <a:t>netflix</a:t>
            </a:r>
            <a:r>
              <a:rPr lang="en-US" dirty="0"/>
              <a:t> full model results</a:t>
            </a:r>
          </a:p>
        </p:txBody>
      </p:sp>
      <p:sp>
        <p:nvSpPr>
          <p:cNvPr id="3" name="Content Placeholder 2">
            <a:extLst>
              <a:ext uri="{FF2B5EF4-FFF2-40B4-BE49-F238E27FC236}">
                <a16:creationId xmlns:a16="http://schemas.microsoft.com/office/drawing/2014/main" id="{D1ECADC0-6012-4EA6-822A-FA4352CC5138}"/>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557EA232-BB98-4E2A-BDD0-C702EC68A941}"/>
              </a:ext>
            </a:extLst>
          </p:cNvPr>
          <p:cNvSpPr txBox="1"/>
          <p:nvPr/>
        </p:nvSpPr>
        <p:spPr>
          <a:xfrm>
            <a:off x="849630" y="6070768"/>
            <a:ext cx="10077450" cy="307777"/>
          </a:xfrm>
          <a:prstGeom prst="rect">
            <a:avLst/>
          </a:prstGeom>
          <a:noFill/>
        </p:spPr>
        <p:txBody>
          <a:bodyPr wrap="square" rtlCol="0">
            <a:spAutoFit/>
          </a:bodyPr>
          <a:lstStyle/>
          <a:p>
            <a:r>
              <a:rPr lang="en-US" sz="1400" i="1" dirty="0"/>
              <a:t>Figure 18. Netflix b</a:t>
            </a:r>
            <a:r>
              <a:rPr lang="en-US" sz="1400" dirty="0"/>
              <a:t>aseline model vs full model prediction, using 04/03/2019 to predict stock price changes on 04/04/2019. </a:t>
            </a:r>
            <a:endParaRPr lang="en-US" sz="1400" i="1" dirty="0"/>
          </a:p>
        </p:txBody>
      </p:sp>
      <p:pic>
        <p:nvPicPr>
          <p:cNvPr id="6" name="Picture 5">
            <a:extLst>
              <a:ext uri="{FF2B5EF4-FFF2-40B4-BE49-F238E27FC236}">
                <a16:creationId xmlns:a16="http://schemas.microsoft.com/office/drawing/2014/main" id="{2DA02520-08D7-43CF-AC05-50141A63EA93}"/>
              </a:ext>
            </a:extLst>
          </p:cNvPr>
          <p:cNvPicPr>
            <a:picLocks noChangeAspect="1"/>
          </p:cNvPicPr>
          <p:nvPr/>
        </p:nvPicPr>
        <p:blipFill>
          <a:blip r:embed="rId2"/>
          <a:stretch>
            <a:fillRect/>
          </a:stretch>
        </p:blipFill>
        <p:spPr>
          <a:xfrm>
            <a:off x="849630" y="2319512"/>
            <a:ext cx="10492740" cy="3739045"/>
          </a:xfrm>
          <a:prstGeom prst="rect">
            <a:avLst/>
          </a:prstGeom>
        </p:spPr>
      </p:pic>
    </p:spTree>
    <p:extLst>
      <p:ext uri="{BB962C8B-B14F-4D97-AF65-F5344CB8AC3E}">
        <p14:creationId xmlns:p14="http://schemas.microsoft.com/office/powerpoint/2010/main" val="1712993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C7C1-7DE9-48FA-8A27-F5D0CB602778}"/>
              </a:ext>
            </a:extLst>
          </p:cNvPr>
          <p:cNvSpPr>
            <a:spLocks noGrp="1"/>
          </p:cNvSpPr>
          <p:nvPr>
            <p:ph type="title"/>
          </p:nvPr>
        </p:nvSpPr>
        <p:spPr/>
        <p:txBody>
          <a:bodyPr/>
          <a:lstStyle/>
          <a:p>
            <a:r>
              <a:rPr lang="en-US" dirty="0"/>
              <a:t>3 companies results</a:t>
            </a:r>
          </a:p>
        </p:txBody>
      </p:sp>
      <p:pic>
        <p:nvPicPr>
          <p:cNvPr id="9" name="Picture 8">
            <a:extLst>
              <a:ext uri="{FF2B5EF4-FFF2-40B4-BE49-F238E27FC236}">
                <a16:creationId xmlns:a16="http://schemas.microsoft.com/office/drawing/2014/main" id="{AF8ADB55-0F22-4455-86E5-A75B67F08BF9}"/>
              </a:ext>
            </a:extLst>
          </p:cNvPr>
          <p:cNvPicPr>
            <a:picLocks noChangeAspect="1"/>
          </p:cNvPicPr>
          <p:nvPr/>
        </p:nvPicPr>
        <p:blipFill>
          <a:blip r:embed="rId2"/>
          <a:stretch>
            <a:fillRect/>
          </a:stretch>
        </p:blipFill>
        <p:spPr>
          <a:xfrm>
            <a:off x="2346132" y="2447893"/>
            <a:ext cx="7499735" cy="2256696"/>
          </a:xfrm>
          <a:prstGeom prst="rect">
            <a:avLst/>
          </a:prstGeom>
        </p:spPr>
      </p:pic>
      <p:sp>
        <p:nvSpPr>
          <p:cNvPr id="10" name="Oval 9">
            <a:extLst>
              <a:ext uri="{FF2B5EF4-FFF2-40B4-BE49-F238E27FC236}">
                <a16:creationId xmlns:a16="http://schemas.microsoft.com/office/drawing/2014/main" id="{3DA02F7F-C88C-4AED-889C-A5AAC622BB21}"/>
              </a:ext>
            </a:extLst>
          </p:cNvPr>
          <p:cNvSpPr/>
          <p:nvPr/>
        </p:nvSpPr>
        <p:spPr>
          <a:xfrm>
            <a:off x="5760826" y="4248042"/>
            <a:ext cx="4451498" cy="58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86ABE9-F278-4957-9C64-7D489246CF48}"/>
              </a:ext>
            </a:extLst>
          </p:cNvPr>
          <p:cNvSpPr/>
          <p:nvPr/>
        </p:nvSpPr>
        <p:spPr>
          <a:xfrm>
            <a:off x="5509366" y="2982585"/>
            <a:ext cx="4451498" cy="58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7D8DC03-9CA8-4CD2-8E22-38660DD56BEB}"/>
              </a:ext>
            </a:extLst>
          </p:cNvPr>
          <p:cNvSpPr/>
          <p:nvPr/>
        </p:nvSpPr>
        <p:spPr>
          <a:xfrm>
            <a:off x="5571455" y="3527919"/>
            <a:ext cx="4451498" cy="58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3CF84D-A3D1-4ED7-AA89-EFFB88C63A88}"/>
              </a:ext>
            </a:extLst>
          </p:cNvPr>
          <p:cNvSpPr/>
          <p:nvPr/>
        </p:nvSpPr>
        <p:spPr>
          <a:xfrm>
            <a:off x="5633543" y="2676008"/>
            <a:ext cx="4451498" cy="588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7052D01-162B-410A-B9FE-5E84A7E7D408}"/>
              </a:ext>
            </a:extLst>
          </p:cNvPr>
          <p:cNvSpPr txBox="1"/>
          <p:nvPr/>
        </p:nvSpPr>
        <p:spPr>
          <a:xfrm>
            <a:off x="2346132" y="4792176"/>
            <a:ext cx="6820601" cy="307777"/>
          </a:xfrm>
          <a:prstGeom prst="rect">
            <a:avLst/>
          </a:prstGeom>
          <a:noFill/>
        </p:spPr>
        <p:txBody>
          <a:bodyPr wrap="square" rtlCol="0">
            <a:spAutoFit/>
          </a:bodyPr>
          <a:lstStyle/>
          <a:p>
            <a:r>
              <a:rPr lang="en-US" sz="1400" i="1" dirty="0"/>
              <a:t>Table 7. Baseline model vs full model results for all targeted companies.</a:t>
            </a:r>
            <a:endParaRPr lang="en-US" dirty="0"/>
          </a:p>
        </p:txBody>
      </p:sp>
    </p:spTree>
    <p:extLst>
      <p:ext uri="{BB962C8B-B14F-4D97-AF65-F5344CB8AC3E}">
        <p14:creationId xmlns:p14="http://schemas.microsoft.com/office/powerpoint/2010/main" val="358607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a:xfrm>
            <a:off x="2181032" y="387956"/>
            <a:ext cx="7729728" cy="1188720"/>
          </a:xfrm>
        </p:spPr>
        <p:txBody>
          <a:bodyPr/>
          <a:lstStyle/>
          <a:p>
            <a:r>
              <a:rPr lang="en-US" dirty="0"/>
              <a:t>Problem</a:t>
            </a:r>
          </a:p>
        </p:txBody>
      </p:sp>
      <p:sp>
        <p:nvSpPr>
          <p:cNvPr id="8" name="Content Placeholder 7">
            <a:extLst>
              <a:ext uri="{FF2B5EF4-FFF2-40B4-BE49-F238E27FC236}">
                <a16:creationId xmlns:a16="http://schemas.microsoft.com/office/drawing/2014/main" id="{BC77CA78-78EA-427E-AA1A-BB17EA4EAA57}"/>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333F6999-0AF8-4551-95D8-F4B1F954B5BC}"/>
              </a:ext>
            </a:extLst>
          </p:cNvPr>
          <p:cNvPicPr>
            <a:picLocks noChangeAspect="1"/>
          </p:cNvPicPr>
          <p:nvPr/>
        </p:nvPicPr>
        <p:blipFill>
          <a:blip r:embed="rId3"/>
          <a:stretch>
            <a:fillRect/>
          </a:stretch>
        </p:blipFill>
        <p:spPr>
          <a:xfrm>
            <a:off x="4455457" y="1937313"/>
            <a:ext cx="7682225" cy="4062655"/>
          </a:xfrm>
          <a:prstGeom prst="rect">
            <a:avLst/>
          </a:prstGeom>
        </p:spPr>
      </p:pic>
      <p:pic>
        <p:nvPicPr>
          <p:cNvPr id="3" name="Picture 2">
            <a:extLst>
              <a:ext uri="{FF2B5EF4-FFF2-40B4-BE49-F238E27FC236}">
                <a16:creationId xmlns:a16="http://schemas.microsoft.com/office/drawing/2014/main" id="{C8F31F47-2334-487C-9955-35695B4A2851}"/>
              </a:ext>
            </a:extLst>
          </p:cNvPr>
          <p:cNvPicPr>
            <a:picLocks noChangeAspect="1"/>
          </p:cNvPicPr>
          <p:nvPr/>
        </p:nvPicPr>
        <p:blipFill>
          <a:blip r:embed="rId4"/>
          <a:stretch>
            <a:fillRect/>
          </a:stretch>
        </p:blipFill>
        <p:spPr>
          <a:xfrm>
            <a:off x="167804" y="2429609"/>
            <a:ext cx="4119639" cy="3012322"/>
          </a:xfrm>
          <a:prstGeom prst="rect">
            <a:avLst/>
          </a:prstGeom>
        </p:spPr>
      </p:pic>
      <p:sp>
        <p:nvSpPr>
          <p:cNvPr id="10" name="TextBox 9">
            <a:extLst>
              <a:ext uri="{FF2B5EF4-FFF2-40B4-BE49-F238E27FC236}">
                <a16:creationId xmlns:a16="http://schemas.microsoft.com/office/drawing/2014/main" id="{76136F03-B9AC-44BB-B911-C60FA82AA83F}"/>
              </a:ext>
            </a:extLst>
          </p:cNvPr>
          <p:cNvSpPr txBox="1"/>
          <p:nvPr/>
        </p:nvSpPr>
        <p:spPr>
          <a:xfrm>
            <a:off x="4455457" y="5945273"/>
            <a:ext cx="7729728" cy="523220"/>
          </a:xfrm>
          <a:prstGeom prst="rect">
            <a:avLst/>
          </a:prstGeom>
          <a:noFill/>
        </p:spPr>
        <p:txBody>
          <a:bodyPr wrap="square" rtlCol="0">
            <a:spAutoFit/>
          </a:bodyPr>
          <a:lstStyle/>
          <a:p>
            <a:r>
              <a:rPr lang="en-US" sz="1400" i="1" dirty="0"/>
              <a:t>Figure 1. </a:t>
            </a:r>
            <a:r>
              <a:rPr lang="en-US" sz="1400" dirty="0"/>
              <a:t>Elon Musk’s Twitter impacted Tesla stocks on Aug 7, 2018.  Adapted from “11 Tweets that Turned the Stock Market Upside Down” by Adam Kornblum, 2018, retrieved from </a:t>
            </a:r>
            <a:r>
              <a:rPr lang="en-US" sz="1400" dirty="0">
                <a:hlinkClick r:id="rId5"/>
              </a:rPr>
              <a:t>https://www.ogilvy.com</a:t>
            </a:r>
            <a:r>
              <a:rPr lang="en-US" sz="1400" dirty="0"/>
              <a:t> </a:t>
            </a:r>
          </a:p>
        </p:txBody>
      </p:sp>
    </p:spTree>
    <p:extLst>
      <p:ext uri="{BB962C8B-B14F-4D97-AF65-F5344CB8AC3E}">
        <p14:creationId xmlns:p14="http://schemas.microsoft.com/office/powerpoint/2010/main" val="1213317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4AFE-55F6-43BA-87A7-EB09E714A6E9}"/>
              </a:ext>
            </a:extLst>
          </p:cNvPr>
          <p:cNvSpPr>
            <a:spLocks noGrp="1"/>
          </p:cNvSpPr>
          <p:nvPr>
            <p:ph type="title"/>
          </p:nvPr>
        </p:nvSpPr>
        <p:spPr/>
        <p:txBody>
          <a:bodyPr/>
          <a:lstStyle/>
          <a:p>
            <a:r>
              <a:rPr lang="en-US" dirty="0"/>
              <a:t>Conclusion and discussion</a:t>
            </a:r>
          </a:p>
        </p:txBody>
      </p:sp>
      <p:sp>
        <p:nvSpPr>
          <p:cNvPr id="3" name="Text Placeholder 2">
            <a:extLst>
              <a:ext uri="{FF2B5EF4-FFF2-40B4-BE49-F238E27FC236}">
                <a16:creationId xmlns:a16="http://schemas.microsoft.com/office/drawing/2014/main" id="{9185FC46-9619-4CA8-88F0-47E22CD72B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11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2615-396A-43CC-94F7-3F21DE3519E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CB49E68-52A3-461C-A4B7-8DDF72DACFEA}"/>
              </a:ext>
            </a:extLst>
          </p:cNvPr>
          <p:cNvSpPr>
            <a:spLocks noGrp="1"/>
          </p:cNvSpPr>
          <p:nvPr>
            <p:ph idx="1"/>
          </p:nvPr>
        </p:nvSpPr>
        <p:spPr/>
        <p:txBody>
          <a:bodyPr/>
          <a:lstStyle/>
          <a:p>
            <a:r>
              <a:rPr lang="en-US" dirty="0"/>
              <a:t>By adding public sentiment extracted from Twitter into the time-series model, the proposed method can improve the forecast of the stock price changes in targeted companies. </a:t>
            </a:r>
          </a:p>
        </p:txBody>
      </p:sp>
    </p:spTree>
    <p:extLst>
      <p:ext uri="{BB962C8B-B14F-4D97-AF65-F5344CB8AC3E}">
        <p14:creationId xmlns:p14="http://schemas.microsoft.com/office/powerpoint/2010/main" val="1521716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2FDE-AB38-4222-B9B8-DDDA93128E54}"/>
              </a:ext>
            </a:extLst>
          </p:cNvPr>
          <p:cNvSpPr>
            <a:spLocks noGrp="1"/>
          </p:cNvSpPr>
          <p:nvPr>
            <p:ph type="title"/>
          </p:nvPr>
        </p:nvSpPr>
        <p:spPr/>
        <p:txBody>
          <a:bodyPr/>
          <a:lstStyle/>
          <a:p>
            <a:r>
              <a:rPr lang="en-US" dirty="0"/>
              <a:t>however</a:t>
            </a:r>
          </a:p>
        </p:txBody>
      </p:sp>
      <p:sp>
        <p:nvSpPr>
          <p:cNvPr id="3" name="Content Placeholder 2">
            <a:extLst>
              <a:ext uri="{FF2B5EF4-FFF2-40B4-BE49-F238E27FC236}">
                <a16:creationId xmlns:a16="http://schemas.microsoft.com/office/drawing/2014/main" id="{D1ECADC0-6012-4EA6-822A-FA4352CC51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931E9E5-D62C-4EB7-AC0D-A9F57D087795}"/>
              </a:ext>
            </a:extLst>
          </p:cNvPr>
          <p:cNvPicPr>
            <a:picLocks noChangeAspect="1"/>
          </p:cNvPicPr>
          <p:nvPr/>
        </p:nvPicPr>
        <p:blipFill>
          <a:blip r:embed="rId2"/>
          <a:stretch>
            <a:fillRect/>
          </a:stretch>
        </p:blipFill>
        <p:spPr>
          <a:xfrm>
            <a:off x="1057275" y="2289963"/>
            <a:ext cx="10077450" cy="3798144"/>
          </a:xfrm>
          <a:prstGeom prst="rect">
            <a:avLst/>
          </a:prstGeom>
        </p:spPr>
      </p:pic>
      <p:sp>
        <p:nvSpPr>
          <p:cNvPr id="6" name="TextBox 5">
            <a:extLst>
              <a:ext uri="{FF2B5EF4-FFF2-40B4-BE49-F238E27FC236}">
                <a16:creationId xmlns:a16="http://schemas.microsoft.com/office/drawing/2014/main" id="{6B7E39FA-F15A-4FFC-8817-0560ACFA3F3F}"/>
              </a:ext>
            </a:extLst>
          </p:cNvPr>
          <p:cNvSpPr txBox="1"/>
          <p:nvPr/>
        </p:nvSpPr>
        <p:spPr>
          <a:xfrm>
            <a:off x="977221" y="6070769"/>
            <a:ext cx="10077450" cy="307777"/>
          </a:xfrm>
          <a:prstGeom prst="rect">
            <a:avLst/>
          </a:prstGeom>
          <a:noFill/>
        </p:spPr>
        <p:txBody>
          <a:bodyPr wrap="square" rtlCol="0">
            <a:spAutoFit/>
          </a:bodyPr>
          <a:lstStyle/>
          <a:p>
            <a:r>
              <a:rPr lang="en-US" sz="1400" i="1" dirty="0"/>
              <a:t>Figure 19. Netflix b</a:t>
            </a:r>
            <a:r>
              <a:rPr lang="en-US" sz="1400" dirty="0"/>
              <a:t>aseline model vs full model prediction, using 04/10/2019 to predict stock price changes on 04/11/2019. </a:t>
            </a:r>
            <a:endParaRPr lang="en-US" sz="1400" i="1" dirty="0"/>
          </a:p>
        </p:txBody>
      </p:sp>
    </p:spTree>
    <p:extLst>
      <p:ext uri="{BB962C8B-B14F-4D97-AF65-F5344CB8AC3E}">
        <p14:creationId xmlns:p14="http://schemas.microsoft.com/office/powerpoint/2010/main" val="1874236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E2615-396A-43CC-94F7-3F21DE3519E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CB49E68-52A3-461C-A4B7-8DDF72DACFEA}"/>
              </a:ext>
            </a:extLst>
          </p:cNvPr>
          <p:cNvSpPr>
            <a:spLocks noGrp="1"/>
          </p:cNvSpPr>
          <p:nvPr>
            <p:ph idx="1"/>
          </p:nvPr>
        </p:nvSpPr>
        <p:spPr/>
        <p:txBody>
          <a:bodyPr/>
          <a:lstStyle/>
          <a:p>
            <a:r>
              <a:rPr lang="en-US" dirty="0"/>
              <a:t>Compared to Tesla and Microsoft, Netflix’s had a more accurate baseline model, and in that case, the proposed method failed to improve the performance any further. </a:t>
            </a:r>
          </a:p>
          <a:p>
            <a:r>
              <a:rPr lang="en-US" dirty="0"/>
              <a:t>Further classification  can be done if only interested in short-time ups and downs. </a:t>
            </a:r>
          </a:p>
          <a:p>
            <a:r>
              <a:rPr lang="en-US" dirty="0"/>
              <a:t>Other explanatory variables such as popularity, can be added to the model</a:t>
            </a:r>
          </a:p>
          <a:p>
            <a:endParaRPr lang="en-US" dirty="0"/>
          </a:p>
        </p:txBody>
      </p:sp>
    </p:spTree>
    <p:extLst>
      <p:ext uri="{BB962C8B-B14F-4D97-AF65-F5344CB8AC3E}">
        <p14:creationId xmlns:p14="http://schemas.microsoft.com/office/powerpoint/2010/main" val="19988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D302-EB93-4E4D-BC5B-832CF820AE9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643CA3F-32D7-45B5-915B-B517174E65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563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5846-4960-4883-A56E-A345E78555D8}"/>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F00584B8-1347-412E-926D-79C15A23EB5D}"/>
              </a:ext>
            </a:extLst>
          </p:cNvPr>
          <p:cNvSpPr>
            <a:spLocks noGrp="1"/>
          </p:cNvSpPr>
          <p:nvPr>
            <p:ph idx="1"/>
          </p:nvPr>
        </p:nvSpPr>
        <p:spPr>
          <a:xfrm>
            <a:off x="2231136" y="2263140"/>
            <a:ext cx="7729728" cy="4526280"/>
          </a:xfrm>
        </p:spPr>
        <p:txBody>
          <a:bodyPr>
            <a:normAutofit fontScale="85000" lnSpcReduction="20000"/>
          </a:bodyPr>
          <a:lstStyle/>
          <a:p>
            <a:pPr marL="0" lvl="0" indent="0">
              <a:buNone/>
            </a:pPr>
            <a:r>
              <a:rPr lang="en-US" dirty="0"/>
              <a:t>T. Nath. “Investing basics: what is the Efficient Market Hypothesis, and what are its shortcomings?” 2015. [Online]. </a:t>
            </a:r>
            <a:r>
              <a:rPr lang="fr-CH" dirty="0" err="1"/>
              <a:t>Available</a:t>
            </a:r>
            <a:r>
              <a:rPr lang="fr-CH" dirty="0"/>
              <a:t>: </a:t>
            </a:r>
            <a:r>
              <a:rPr lang="en-US" u="sng" dirty="0">
                <a:hlinkClick r:id="rId2"/>
              </a:rPr>
              <a:t>https://www.nasdaq.com</a:t>
            </a:r>
            <a:endParaRPr lang="en-US" dirty="0"/>
          </a:p>
          <a:p>
            <a:pPr marL="0" lvl="0" indent="0">
              <a:buNone/>
            </a:pPr>
            <a:r>
              <a:rPr lang="en-US" dirty="0"/>
              <a:t>Nasdaq Inc. “Nasdaq-100 Index Methodology,” 2018. [Online]. Available: https://www.nasdaq.com/markets/indices/nasdaq-100.aspx [Accessed: Dec. 9, 2018].</a:t>
            </a:r>
          </a:p>
          <a:p>
            <a:pPr marL="0" lvl="0" indent="0">
              <a:buNone/>
            </a:pPr>
            <a:r>
              <a:rPr lang="en-US" dirty="0"/>
              <a:t>Internet Live Stats. “Twitter Usage Statistics,” [Online]. Available: </a:t>
            </a:r>
            <a:r>
              <a:rPr lang="en-US" u="sng" dirty="0">
                <a:hlinkClick r:id="rId3"/>
              </a:rPr>
              <a:t>http://www.internetlivestats.com/</a:t>
            </a:r>
            <a:r>
              <a:rPr lang="en-US" dirty="0"/>
              <a:t> [Accessed : Dec. 6, 2018].</a:t>
            </a:r>
          </a:p>
          <a:p>
            <a:pPr marL="0" lvl="0" indent="0">
              <a:buNone/>
            </a:pPr>
            <a:r>
              <a:rPr lang="en-US" dirty="0"/>
              <a:t>A. N. Smith, E. Fischer, Y. Chen . “How does brand-related user-generated content differ across </a:t>
            </a:r>
            <a:r>
              <a:rPr lang="en-US" dirty="0" err="1"/>
              <a:t>Youtube</a:t>
            </a:r>
            <a:r>
              <a:rPr lang="en-US" dirty="0"/>
              <a:t>, Facebook and twitter?” J Interact Market, vol. 26, pp. 102-113, March 2012. </a:t>
            </a:r>
          </a:p>
          <a:p>
            <a:pPr marL="0" lvl="0" indent="0">
              <a:buNone/>
            </a:pPr>
            <a:r>
              <a:rPr lang="en-US" dirty="0"/>
              <a:t>S. L. Heston, N. R. Sinha. “News vs. Sentiment: Predicting Stock Returns from News Stories,” Financial Analyst Journal, CFA </a:t>
            </a:r>
            <a:r>
              <a:rPr lang="en-US" dirty="0" err="1"/>
              <a:t>Institue</a:t>
            </a:r>
            <a:r>
              <a:rPr lang="en-US" dirty="0"/>
              <a:t>, vol. 73, no. 3, 2017. </a:t>
            </a:r>
          </a:p>
          <a:p>
            <a:pPr marL="0" lvl="0" indent="0">
              <a:buNone/>
            </a:pPr>
            <a:r>
              <a:rPr lang="en-US" dirty="0"/>
              <a:t>J. </a:t>
            </a:r>
            <a:r>
              <a:rPr lang="en-US" dirty="0" err="1"/>
              <a:t>Bollen</a:t>
            </a:r>
            <a:r>
              <a:rPr lang="en-US" dirty="0"/>
              <a:t>, H. Mao. “Twitter mood predicts the stock market,” Journal of Computer Science, vol. 2(1), pp. 1-8, 2010</a:t>
            </a:r>
          </a:p>
          <a:p>
            <a:pPr marL="0" lvl="0" indent="0">
              <a:buNone/>
            </a:pPr>
            <a:r>
              <a:rPr lang="en-US" dirty="0"/>
              <a:t>M. </a:t>
            </a:r>
            <a:r>
              <a:rPr lang="en-US" dirty="0" err="1"/>
              <a:t>Ofer</a:t>
            </a:r>
            <a:r>
              <a:rPr lang="en-US" dirty="0"/>
              <a:t>, O. </a:t>
            </a:r>
            <a:r>
              <a:rPr lang="en-US" dirty="0" err="1"/>
              <a:t>Hinz</a:t>
            </a:r>
            <a:r>
              <a:rPr lang="en-US" dirty="0"/>
              <a:t>. “Using Twitter to Predict the Stock Market: Where is the Mood Effect?” Bus Inf Syst </a:t>
            </a:r>
            <a:r>
              <a:rPr lang="en-US" dirty="0" err="1"/>
              <a:t>Eng</a:t>
            </a:r>
            <a:r>
              <a:rPr lang="en-US" dirty="0"/>
              <a:t>, vol. 57(4), pp. 229–242, 2015</a:t>
            </a:r>
          </a:p>
          <a:p>
            <a:pPr marL="0" lvl="0" indent="0">
              <a:buNone/>
            </a:pPr>
            <a:r>
              <a:rPr lang="en-US" dirty="0"/>
              <a:t>T. O. Sprenger, A. </a:t>
            </a:r>
            <a:r>
              <a:rPr lang="en-US" dirty="0" err="1"/>
              <a:t>Tumasjan</a:t>
            </a:r>
            <a:r>
              <a:rPr lang="en-US" dirty="0"/>
              <a:t>, P. G. </a:t>
            </a:r>
            <a:r>
              <a:rPr lang="en-US" dirty="0" err="1"/>
              <a:t>Sandner</a:t>
            </a:r>
            <a:r>
              <a:rPr lang="en-US" dirty="0"/>
              <a:t>, I. M. </a:t>
            </a:r>
            <a:r>
              <a:rPr lang="en-US" dirty="0" err="1"/>
              <a:t>Welpe</a:t>
            </a:r>
            <a:r>
              <a:rPr lang="en-US" dirty="0"/>
              <a:t>. “Tweets and trades: the information content of stock microblogs,” Eur </a:t>
            </a:r>
            <a:r>
              <a:rPr lang="en-US" dirty="0" err="1"/>
              <a:t>Financ</a:t>
            </a:r>
            <a:r>
              <a:rPr lang="en-US" dirty="0"/>
              <a:t> </a:t>
            </a:r>
            <a:r>
              <a:rPr lang="en-US" dirty="0" err="1"/>
              <a:t>Manag</a:t>
            </a:r>
            <a:r>
              <a:rPr lang="en-US" dirty="0"/>
              <a:t>, vol. 20(5), pp. 926–957, 2013</a:t>
            </a:r>
          </a:p>
          <a:p>
            <a:pPr marL="0" lvl="0" indent="0">
              <a:buNone/>
            </a:pPr>
            <a:r>
              <a:rPr lang="fr-CH" dirty="0"/>
              <a:t>Alpha </a:t>
            </a:r>
            <a:r>
              <a:rPr lang="fr-CH" dirty="0" err="1"/>
              <a:t>Vantage</a:t>
            </a:r>
            <a:r>
              <a:rPr lang="fr-CH" dirty="0"/>
              <a:t> Inc. Alpha </a:t>
            </a:r>
            <a:r>
              <a:rPr lang="fr-CH" dirty="0" err="1"/>
              <a:t>Vantage</a:t>
            </a:r>
            <a:r>
              <a:rPr lang="fr-CH" dirty="0"/>
              <a:t> API Documentation. </a:t>
            </a:r>
            <a:r>
              <a:rPr lang="en-US" dirty="0"/>
              <a:t>[Online]. Available : </a:t>
            </a:r>
            <a:r>
              <a:rPr lang="en-US" u="sng" dirty="0">
                <a:hlinkClick r:id="rId4"/>
              </a:rPr>
              <a:t>https://www.alphavantage.co/documentation/</a:t>
            </a:r>
            <a:r>
              <a:rPr lang="en-US" dirty="0"/>
              <a:t> [Accessed : Oct. 26, 2018].</a:t>
            </a:r>
          </a:p>
          <a:p>
            <a:endParaRPr lang="en-US" dirty="0"/>
          </a:p>
        </p:txBody>
      </p:sp>
    </p:spTree>
    <p:extLst>
      <p:ext uri="{BB962C8B-B14F-4D97-AF65-F5344CB8AC3E}">
        <p14:creationId xmlns:p14="http://schemas.microsoft.com/office/powerpoint/2010/main" val="195242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35D0-69BE-4D83-8666-8D1AEF8071DE}"/>
              </a:ext>
            </a:extLst>
          </p:cNvPr>
          <p:cNvSpPr>
            <a:spLocks noGrp="1"/>
          </p:cNvSpPr>
          <p:nvPr>
            <p:ph type="title"/>
          </p:nvPr>
        </p:nvSpPr>
        <p:spPr/>
        <p:txBody>
          <a:bodyPr/>
          <a:lstStyle/>
          <a:p>
            <a:r>
              <a:rPr lang="en-US" altLang="zh-CN" dirty="0"/>
              <a:t>Pre-market trading</a:t>
            </a:r>
            <a:endParaRPr lang="en-US" dirty="0"/>
          </a:p>
        </p:txBody>
      </p:sp>
      <p:sp>
        <p:nvSpPr>
          <p:cNvPr id="3" name="Content Placeholder 2">
            <a:extLst>
              <a:ext uri="{FF2B5EF4-FFF2-40B4-BE49-F238E27FC236}">
                <a16:creationId xmlns:a16="http://schemas.microsoft.com/office/drawing/2014/main" id="{F6D1B487-5C79-4B03-8F7F-6D2018F7E97F}"/>
              </a:ext>
            </a:extLst>
          </p:cNvPr>
          <p:cNvSpPr>
            <a:spLocks noGrp="1"/>
          </p:cNvSpPr>
          <p:nvPr>
            <p:ph idx="1"/>
          </p:nvPr>
        </p:nvSpPr>
        <p:spPr/>
        <p:txBody>
          <a:bodyPr/>
          <a:lstStyle/>
          <a:p>
            <a:r>
              <a:rPr lang="en-US" dirty="0">
                <a:hlinkClick r:id="rId2"/>
              </a:rPr>
              <a:t>https://www.quora.com/How-is-the-NSE-BSE-Stock-open-Price-determined</a:t>
            </a:r>
            <a:endParaRPr lang="en-US" dirty="0"/>
          </a:p>
        </p:txBody>
      </p:sp>
    </p:spTree>
    <p:extLst>
      <p:ext uri="{BB962C8B-B14F-4D97-AF65-F5344CB8AC3E}">
        <p14:creationId xmlns:p14="http://schemas.microsoft.com/office/powerpoint/2010/main" val="60817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Reliability</a:t>
            </a:r>
          </a:p>
        </p:txBody>
      </p:sp>
      <p:sp>
        <p:nvSpPr>
          <p:cNvPr id="4" name="Content Placeholder 2">
            <a:extLst>
              <a:ext uri="{FF2B5EF4-FFF2-40B4-BE49-F238E27FC236}">
                <a16:creationId xmlns:a16="http://schemas.microsoft.com/office/drawing/2014/main" id="{5D4DB2B6-2D5D-4426-8540-D5E578DF00A8}"/>
              </a:ext>
            </a:extLst>
          </p:cNvPr>
          <p:cNvSpPr>
            <a:spLocks noGrp="1"/>
          </p:cNvSpPr>
          <p:nvPr>
            <p:ph idx="1"/>
          </p:nvPr>
        </p:nvSpPr>
        <p:spPr>
          <a:xfrm>
            <a:off x="5761126" y="2781482"/>
            <a:ext cx="669748" cy="400809"/>
          </a:xfrm>
        </p:spPr>
        <p:txBody>
          <a:bodyPr>
            <a:normAutofit/>
          </a:bodyPr>
          <a:lstStyle/>
          <a:p>
            <a:pPr marL="0" indent="0" algn="ctr">
              <a:buNone/>
            </a:pPr>
            <a:r>
              <a:rPr lang="en-US" sz="1600" b="1" dirty="0"/>
              <a:t>Vs</a:t>
            </a:r>
            <a:endParaRPr lang="en-US" sz="2400" b="1" dirty="0"/>
          </a:p>
        </p:txBody>
      </p:sp>
      <p:sp>
        <p:nvSpPr>
          <p:cNvPr id="5" name="TextBox 4">
            <a:extLst>
              <a:ext uri="{FF2B5EF4-FFF2-40B4-BE49-F238E27FC236}">
                <a16:creationId xmlns:a16="http://schemas.microsoft.com/office/drawing/2014/main" id="{A8848979-290F-43DE-801A-99B182BB09CA}"/>
              </a:ext>
            </a:extLst>
          </p:cNvPr>
          <p:cNvSpPr txBox="1"/>
          <p:nvPr/>
        </p:nvSpPr>
        <p:spPr>
          <a:xfrm>
            <a:off x="1890942" y="3965925"/>
            <a:ext cx="2246718" cy="738664"/>
          </a:xfrm>
          <a:prstGeom prst="rect">
            <a:avLst/>
          </a:prstGeom>
          <a:noFill/>
        </p:spPr>
        <p:txBody>
          <a:bodyPr wrap="square" rtlCol="0">
            <a:spAutoFit/>
          </a:bodyPr>
          <a:lstStyle/>
          <a:p>
            <a:pPr algn="ctr" fontAlgn="b"/>
            <a:r>
              <a:rPr lang="en-US" sz="2400" b="1" dirty="0">
                <a:solidFill>
                  <a:srgbClr val="000000"/>
                </a:solidFill>
                <a:latin typeface="Calibri" panose="020F0502020204030204" pitchFamily="34" charset="0"/>
              </a:rPr>
              <a:t>Construct:</a:t>
            </a:r>
          </a:p>
          <a:p>
            <a:pPr algn="ctr"/>
            <a:r>
              <a:rPr lang="en-US" dirty="0"/>
              <a:t>Stock Price Changes</a:t>
            </a:r>
          </a:p>
        </p:txBody>
      </p:sp>
      <p:cxnSp>
        <p:nvCxnSpPr>
          <p:cNvPr id="6" name="Straight Arrow Connector 5">
            <a:extLst>
              <a:ext uri="{FF2B5EF4-FFF2-40B4-BE49-F238E27FC236}">
                <a16:creationId xmlns:a16="http://schemas.microsoft.com/office/drawing/2014/main" id="{32E2DEB3-EE29-408B-AE3B-ECD61F36A142}"/>
              </a:ext>
            </a:extLst>
          </p:cNvPr>
          <p:cNvCxnSpPr>
            <a:cxnSpLocks/>
          </p:cNvCxnSpPr>
          <p:nvPr/>
        </p:nvCxnSpPr>
        <p:spPr>
          <a:xfrm flipV="1">
            <a:off x="4311085" y="4410757"/>
            <a:ext cx="35698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17AD45-BCEF-43E7-9D2B-4B6BD5099F99}"/>
              </a:ext>
            </a:extLst>
          </p:cNvPr>
          <p:cNvSpPr txBox="1"/>
          <p:nvPr/>
        </p:nvSpPr>
        <p:spPr>
          <a:xfrm>
            <a:off x="2125580" y="5047955"/>
            <a:ext cx="7835284" cy="923330"/>
          </a:xfrm>
          <a:prstGeom prst="rect">
            <a:avLst/>
          </a:prstGeom>
          <a:noFill/>
        </p:spPr>
        <p:txBody>
          <a:bodyPr wrap="square" rtlCol="0">
            <a:spAutoFit/>
          </a:bodyPr>
          <a:lstStyle/>
          <a:p>
            <a:r>
              <a:rPr lang="en-US" dirty="0"/>
              <a:t>Reliability:</a:t>
            </a:r>
          </a:p>
          <a:p>
            <a:pPr marL="742950" lvl="1" indent="-285750">
              <a:buFont typeface="Arial" panose="020B0604020202020204" pitchFamily="34" charset="0"/>
              <a:buChar char="•"/>
            </a:pPr>
            <a:r>
              <a:rPr lang="en-US" dirty="0"/>
              <a:t>Test-retest reliability: multiple days’ of data.</a:t>
            </a:r>
          </a:p>
          <a:p>
            <a:pPr marL="742950" lvl="1" indent="-285750">
              <a:buFont typeface="Arial" panose="020B0604020202020204" pitchFamily="34" charset="0"/>
              <a:buChar char="•"/>
            </a:pPr>
            <a:r>
              <a:rPr lang="en-US" dirty="0"/>
              <a:t>Parallel-form reliability: correlations of the two measurements.</a:t>
            </a:r>
          </a:p>
        </p:txBody>
      </p:sp>
      <p:sp>
        <p:nvSpPr>
          <p:cNvPr id="10" name="TextBox 9">
            <a:extLst>
              <a:ext uri="{FF2B5EF4-FFF2-40B4-BE49-F238E27FC236}">
                <a16:creationId xmlns:a16="http://schemas.microsoft.com/office/drawing/2014/main" id="{B6BA96C2-1163-4506-8139-ECB95953555C}"/>
              </a:ext>
            </a:extLst>
          </p:cNvPr>
          <p:cNvSpPr txBox="1"/>
          <p:nvPr/>
        </p:nvSpPr>
        <p:spPr>
          <a:xfrm>
            <a:off x="8325140" y="3872148"/>
            <a:ext cx="4310147" cy="1077218"/>
          </a:xfrm>
          <a:prstGeom prst="rect">
            <a:avLst/>
          </a:prstGeom>
          <a:noFill/>
        </p:spPr>
        <p:txBody>
          <a:bodyPr wrap="square" rtlCol="0">
            <a:spAutoFit/>
          </a:bodyPr>
          <a:lstStyle/>
          <a:p>
            <a:pPr fontAlgn="b"/>
            <a:r>
              <a:rPr lang="en-US" sz="2400" b="1" dirty="0" err="1">
                <a:solidFill>
                  <a:srgbClr val="000000"/>
                </a:solidFill>
                <a:latin typeface="Calibri" panose="020F0502020204030204" pitchFamily="34" charset="0"/>
              </a:rPr>
              <a:t>Measurment</a:t>
            </a:r>
          </a:p>
          <a:p>
            <a:pPr marL="342900" indent="-342900" fontAlgn="b">
              <a:buFont typeface="Arial" panose="020B0604020202020204" pitchFamily="34" charset="0"/>
              <a:buChar char="•"/>
            </a:pPr>
            <a:r>
              <a:rPr lang="en-US" sz="2000" dirty="0">
                <a:solidFill>
                  <a:srgbClr val="000000"/>
                </a:solidFill>
                <a:latin typeface="Calibri" panose="020F0502020204030204" pitchFamily="34" charset="0"/>
              </a:rPr>
              <a:t>Standardized price changes</a:t>
            </a:r>
          </a:p>
          <a:p>
            <a:pPr marL="342900" indent="-342900" fontAlgn="b">
              <a:buFont typeface="Arial" panose="020B0604020202020204" pitchFamily="34" charset="0"/>
              <a:buChar char="•"/>
            </a:pPr>
            <a:r>
              <a:rPr lang="en-US" sz="2000" dirty="0">
                <a:solidFill>
                  <a:srgbClr val="000000"/>
                </a:solidFill>
                <a:latin typeface="Calibri" panose="020F0502020204030204" pitchFamily="34" charset="0"/>
              </a:rPr>
              <a:t>Percentage changes</a:t>
            </a:r>
          </a:p>
        </p:txBody>
      </p:sp>
      <p:pic>
        <p:nvPicPr>
          <p:cNvPr id="11" name="Picture 10">
            <a:extLst>
              <a:ext uri="{FF2B5EF4-FFF2-40B4-BE49-F238E27FC236}">
                <a16:creationId xmlns:a16="http://schemas.microsoft.com/office/drawing/2014/main" id="{0985406B-56FB-48B0-A2FD-CA7E40CF4132}"/>
              </a:ext>
            </a:extLst>
          </p:cNvPr>
          <p:cNvPicPr>
            <a:picLocks noChangeAspect="1"/>
          </p:cNvPicPr>
          <p:nvPr/>
        </p:nvPicPr>
        <p:blipFill>
          <a:blip r:embed="rId2"/>
          <a:stretch>
            <a:fillRect/>
          </a:stretch>
        </p:blipFill>
        <p:spPr>
          <a:xfrm>
            <a:off x="6822135" y="2194027"/>
            <a:ext cx="1302189" cy="1414171"/>
          </a:xfrm>
          <a:prstGeom prst="rect">
            <a:avLst/>
          </a:prstGeom>
        </p:spPr>
      </p:pic>
      <p:pic>
        <p:nvPicPr>
          <p:cNvPr id="12" name="Picture 11">
            <a:extLst>
              <a:ext uri="{FF2B5EF4-FFF2-40B4-BE49-F238E27FC236}">
                <a16:creationId xmlns:a16="http://schemas.microsoft.com/office/drawing/2014/main" id="{0CEE9A71-E9E5-4B55-9500-B172104B03D4}"/>
              </a:ext>
            </a:extLst>
          </p:cNvPr>
          <p:cNvPicPr>
            <a:picLocks noChangeAspect="1"/>
          </p:cNvPicPr>
          <p:nvPr/>
        </p:nvPicPr>
        <p:blipFill>
          <a:blip r:embed="rId3"/>
          <a:stretch>
            <a:fillRect/>
          </a:stretch>
        </p:blipFill>
        <p:spPr>
          <a:xfrm>
            <a:off x="3918479" y="2208388"/>
            <a:ext cx="1451386" cy="1414171"/>
          </a:xfrm>
          <a:prstGeom prst="rect">
            <a:avLst/>
          </a:prstGeom>
        </p:spPr>
      </p:pic>
    </p:spTree>
    <p:extLst>
      <p:ext uri="{BB962C8B-B14F-4D97-AF65-F5344CB8AC3E}">
        <p14:creationId xmlns:p14="http://schemas.microsoft.com/office/powerpoint/2010/main" val="21157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Sentiment analysis</a:t>
            </a:r>
          </a:p>
        </p:txBody>
      </p:sp>
      <p:sp>
        <p:nvSpPr>
          <p:cNvPr id="6" name="Content Placeholder 2">
            <a:extLst>
              <a:ext uri="{FF2B5EF4-FFF2-40B4-BE49-F238E27FC236}">
                <a16:creationId xmlns:a16="http://schemas.microsoft.com/office/drawing/2014/main" id="{AFA1D2AC-3F0B-405A-80AA-0F4BDDFDD6BA}"/>
              </a:ext>
            </a:extLst>
          </p:cNvPr>
          <p:cNvSpPr>
            <a:spLocks noGrp="1"/>
          </p:cNvSpPr>
          <p:nvPr>
            <p:ph idx="1"/>
          </p:nvPr>
        </p:nvSpPr>
        <p:spPr>
          <a:xfrm>
            <a:off x="2231136" y="2542180"/>
            <a:ext cx="7671755" cy="4122572"/>
          </a:xfrm>
        </p:spPr>
        <p:txBody>
          <a:bodyPr>
            <a:normAutofit/>
          </a:bodyPr>
          <a:lstStyle/>
          <a:p>
            <a:r>
              <a:rPr lang="en-US" dirty="0"/>
              <a:t>Thresholds are tuned with precision, recall and F1 score: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933A8398-F7F7-4C80-98A4-1581FF9E4CBC}"/>
              </a:ext>
            </a:extLst>
          </p:cNvPr>
          <p:cNvPicPr>
            <a:picLocks noChangeAspect="1"/>
          </p:cNvPicPr>
          <p:nvPr/>
        </p:nvPicPr>
        <p:blipFill>
          <a:blip r:embed="rId3"/>
          <a:stretch>
            <a:fillRect/>
          </a:stretch>
        </p:blipFill>
        <p:spPr>
          <a:xfrm>
            <a:off x="81824" y="3119964"/>
            <a:ext cx="7384204" cy="2654994"/>
          </a:xfrm>
          <a:prstGeom prst="rect">
            <a:avLst/>
          </a:prstGeom>
        </p:spPr>
      </p:pic>
      <p:pic>
        <p:nvPicPr>
          <p:cNvPr id="7" name="Picture 6">
            <a:extLst>
              <a:ext uri="{FF2B5EF4-FFF2-40B4-BE49-F238E27FC236}">
                <a16:creationId xmlns:a16="http://schemas.microsoft.com/office/drawing/2014/main" id="{218D4549-E1B7-4DFC-A94D-DBA0C294C26E}"/>
              </a:ext>
            </a:extLst>
          </p:cNvPr>
          <p:cNvPicPr>
            <a:picLocks noChangeAspect="1"/>
          </p:cNvPicPr>
          <p:nvPr/>
        </p:nvPicPr>
        <p:blipFill>
          <a:blip r:embed="rId4"/>
          <a:stretch>
            <a:fillRect/>
          </a:stretch>
        </p:blipFill>
        <p:spPr>
          <a:xfrm>
            <a:off x="7466028" y="3077697"/>
            <a:ext cx="4635827" cy="1626892"/>
          </a:xfrm>
          <a:prstGeom prst="rect">
            <a:avLst/>
          </a:prstGeom>
        </p:spPr>
      </p:pic>
      <p:sp>
        <p:nvSpPr>
          <p:cNvPr id="8" name="TextBox 7">
            <a:extLst>
              <a:ext uri="{FF2B5EF4-FFF2-40B4-BE49-F238E27FC236}">
                <a16:creationId xmlns:a16="http://schemas.microsoft.com/office/drawing/2014/main" id="{185A394E-CA97-4468-9931-4B7812DFE6C7}"/>
              </a:ext>
            </a:extLst>
          </p:cNvPr>
          <p:cNvSpPr txBox="1"/>
          <p:nvPr/>
        </p:nvSpPr>
        <p:spPr>
          <a:xfrm>
            <a:off x="339365" y="5774958"/>
            <a:ext cx="6363093" cy="307777"/>
          </a:xfrm>
          <a:prstGeom prst="rect">
            <a:avLst/>
          </a:prstGeom>
          <a:noFill/>
        </p:spPr>
        <p:txBody>
          <a:bodyPr wrap="square" rtlCol="0">
            <a:spAutoFit/>
          </a:bodyPr>
          <a:lstStyle/>
          <a:p>
            <a:r>
              <a:rPr lang="en-US" sz="1400" i="1" dirty="0"/>
              <a:t>Figure 4. </a:t>
            </a:r>
            <a:r>
              <a:rPr lang="en-US" sz="1400" dirty="0"/>
              <a:t>Illustration of the thresholds.</a:t>
            </a:r>
            <a:endParaRPr lang="en-US" i="1" dirty="0"/>
          </a:p>
        </p:txBody>
      </p:sp>
      <p:sp>
        <p:nvSpPr>
          <p:cNvPr id="10" name="TextBox 9">
            <a:extLst>
              <a:ext uri="{FF2B5EF4-FFF2-40B4-BE49-F238E27FC236}">
                <a16:creationId xmlns:a16="http://schemas.microsoft.com/office/drawing/2014/main" id="{9A4EC340-AD9D-4531-87C8-AAEDE9B98F22}"/>
              </a:ext>
            </a:extLst>
          </p:cNvPr>
          <p:cNvSpPr txBox="1"/>
          <p:nvPr/>
        </p:nvSpPr>
        <p:spPr>
          <a:xfrm>
            <a:off x="7548200" y="4791334"/>
            <a:ext cx="4471481" cy="307777"/>
          </a:xfrm>
          <a:prstGeom prst="rect">
            <a:avLst/>
          </a:prstGeom>
          <a:noFill/>
        </p:spPr>
        <p:txBody>
          <a:bodyPr wrap="square" rtlCol="0">
            <a:spAutoFit/>
          </a:bodyPr>
          <a:lstStyle/>
          <a:p>
            <a:r>
              <a:rPr lang="en-US" sz="1400" i="1" dirty="0"/>
              <a:t>Table 3. Precision, recall and F-1 score of the chosen thresholds</a:t>
            </a:r>
            <a:r>
              <a:rPr lang="en-US" sz="1400" dirty="0"/>
              <a:t>.</a:t>
            </a:r>
            <a:endParaRPr lang="en-US" i="1" dirty="0"/>
          </a:p>
        </p:txBody>
      </p:sp>
    </p:spTree>
    <p:extLst>
      <p:ext uri="{BB962C8B-B14F-4D97-AF65-F5344CB8AC3E}">
        <p14:creationId xmlns:p14="http://schemas.microsoft.com/office/powerpoint/2010/main" val="130858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6789-E058-44B8-8DDC-A686F66B6DAF}"/>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7414418B-E409-4A03-84AE-57D4090614E0}"/>
              </a:ext>
            </a:extLst>
          </p:cNvPr>
          <p:cNvSpPr>
            <a:spLocks noGrp="1"/>
          </p:cNvSpPr>
          <p:nvPr>
            <p:ph idx="1"/>
          </p:nvPr>
        </p:nvSpPr>
        <p:spPr>
          <a:xfrm>
            <a:off x="2231136" y="2638044"/>
            <a:ext cx="7729728" cy="3692418"/>
          </a:xfrm>
        </p:spPr>
        <p:txBody>
          <a:bodyPr>
            <a:normAutofit/>
          </a:bodyPr>
          <a:lstStyle/>
          <a:p>
            <a:r>
              <a:rPr lang="en-US" dirty="0"/>
              <a:t>Lexicon Dictionary:</a:t>
            </a:r>
          </a:p>
          <a:p>
            <a:pPr lvl="1"/>
            <a:r>
              <a:rPr lang="en-US" dirty="0"/>
              <a:t>Vader (rule-based), which takes into consideration of:</a:t>
            </a:r>
          </a:p>
          <a:p>
            <a:pPr lvl="2"/>
            <a:r>
              <a:rPr lang="en-US" dirty="0"/>
              <a:t>sentiment intensity: Punctuation (“!!!”); intensity booster (“very”); emphasis (“ALL CAPS”)</a:t>
            </a:r>
          </a:p>
          <a:p>
            <a:pPr lvl="2"/>
            <a:r>
              <a:rPr lang="en-US" dirty="0"/>
              <a:t>Sentiment-laden slangs:  “</a:t>
            </a:r>
            <a:r>
              <a:rPr lang="en-US" dirty="0" err="1"/>
              <a:t>sux</a:t>
            </a:r>
            <a:r>
              <a:rPr lang="en-US" dirty="0"/>
              <a:t>”, “frigging”, “</a:t>
            </a:r>
            <a:r>
              <a:rPr lang="en-US" dirty="0" err="1"/>
              <a:t>kinda</a:t>
            </a:r>
            <a:r>
              <a:rPr lang="en-US" dirty="0"/>
              <a:t>”, etc.</a:t>
            </a:r>
          </a:p>
          <a:p>
            <a:pPr lvl="2"/>
            <a:r>
              <a:rPr lang="en-US" dirty="0"/>
              <a:t>Emoticons and emojis: :), :D, 💘 and 💋 and 😁</a:t>
            </a:r>
          </a:p>
          <a:p>
            <a:r>
              <a:rPr lang="en-US" dirty="0"/>
              <a:t>Vader: polarity scores from -1 to 1.</a:t>
            </a:r>
          </a:p>
          <a:p>
            <a:pPr lvl="1"/>
            <a:r>
              <a:rPr lang="en-US" dirty="0"/>
              <a:t>Vader approach 1: when score &lt; -0.5, assign -1; when score &gt; 0.5, assign 1, otherwise assign 0;</a:t>
            </a:r>
          </a:p>
          <a:p>
            <a:pPr lvl="1"/>
            <a:r>
              <a:rPr lang="en-US" dirty="0"/>
              <a:t>Vader approach 2: use the polarity scores directly. </a:t>
            </a:r>
          </a:p>
          <a:p>
            <a:endParaRPr lang="en-US" dirty="0"/>
          </a:p>
          <a:p>
            <a:pPr lvl="2"/>
            <a:endParaRPr lang="en-US" dirty="0"/>
          </a:p>
        </p:txBody>
      </p:sp>
    </p:spTree>
    <p:extLst>
      <p:ext uri="{BB962C8B-B14F-4D97-AF65-F5344CB8AC3E}">
        <p14:creationId xmlns:p14="http://schemas.microsoft.com/office/powerpoint/2010/main" val="147926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a:xfrm>
            <a:off x="2231136" y="292056"/>
            <a:ext cx="7729728" cy="1188720"/>
          </a:xfrm>
        </p:spPr>
        <p:txBody>
          <a:bodyPr/>
          <a:lstStyle/>
          <a:p>
            <a:r>
              <a:rPr lang="en-US" dirty="0"/>
              <a:t>Problem</a:t>
            </a:r>
          </a:p>
        </p:txBody>
      </p:sp>
      <p:pic>
        <p:nvPicPr>
          <p:cNvPr id="9" name="Picture 8">
            <a:extLst>
              <a:ext uri="{FF2B5EF4-FFF2-40B4-BE49-F238E27FC236}">
                <a16:creationId xmlns:a16="http://schemas.microsoft.com/office/drawing/2014/main" id="{ECFB171E-B521-40B4-8AB6-19825D570A33}"/>
              </a:ext>
            </a:extLst>
          </p:cNvPr>
          <p:cNvPicPr>
            <a:picLocks noChangeAspect="1"/>
          </p:cNvPicPr>
          <p:nvPr/>
        </p:nvPicPr>
        <p:blipFill>
          <a:blip r:embed="rId3"/>
          <a:stretch>
            <a:fillRect/>
          </a:stretch>
        </p:blipFill>
        <p:spPr>
          <a:xfrm>
            <a:off x="622676" y="1872713"/>
            <a:ext cx="2778508" cy="3924706"/>
          </a:xfrm>
          <a:prstGeom prst="rect">
            <a:avLst/>
          </a:prstGeom>
        </p:spPr>
      </p:pic>
      <p:pic>
        <p:nvPicPr>
          <p:cNvPr id="7" name="Picture 6">
            <a:extLst>
              <a:ext uri="{FF2B5EF4-FFF2-40B4-BE49-F238E27FC236}">
                <a16:creationId xmlns:a16="http://schemas.microsoft.com/office/drawing/2014/main" id="{68539B99-5D9A-47BD-94F8-8CFA6A9A8E2B}"/>
              </a:ext>
            </a:extLst>
          </p:cNvPr>
          <p:cNvPicPr>
            <a:picLocks noChangeAspect="1"/>
          </p:cNvPicPr>
          <p:nvPr/>
        </p:nvPicPr>
        <p:blipFill>
          <a:blip r:embed="rId4"/>
          <a:stretch>
            <a:fillRect/>
          </a:stretch>
        </p:blipFill>
        <p:spPr>
          <a:xfrm>
            <a:off x="3725384" y="1607535"/>
            <a:ext cx="8305865" cy="4413974"/>
          </a:xfrm>
          <a:prstGeom prst="rect">
            <a:avLst/>
          </a:prstGeom>
        </p:spPr>
      </p:pic>
      <p:sp>
        <p:nvSpPr>
          <p:cNvPr id="11" name="TextBox 10">
            <a:extLst>
              <a:ext uri="{FF2B5EF4-FFF2-40B4-BE49-F238E27FC236}">
                <a16:creationId xmlns:a16="http://schemas.microsoft.com/office/drawing/2014/main" id="{936F670A-FC41-4634-B6D5-0953EAB2BA40}"/>
              </a:ext>
            </a:extLst>
          </p:cNvPr>
          <p:cNvSpPr txBox="1"/>
          <p:nvPr/>
        </p:nvSpPr>
        <p:spPr>
          <a:xfrm>
            <a:off x="3725384" y="6021509"/>
            <a:ext cx="7729728" cy="738664"/>
          </a:xfrm>
          <a:prstGeom prst="rect">
            <a:avLst/>
          </a:prstGeom>
          <a:noFill/>
        </p:spPr>
        <p:txBody>
          <a:bodyPr wrap="square" rtlCol="0">
            <a:spAutoFit/>
          </a:bodyPr>
          <a:lstStyle/>
          <a:p>
            <a:r>
              <a:rPr lang="en-US" sz="1400" i="1" dirty="0"/>
              <a:t>Figure 2. </a:t>
            </a:r>
            <a:r>
              <a:rPr lang="en-US" sz="1400" dirty="0"/>
              <a:t>Kylie Jenner’s Twitter impacted the stock price for Snapchat on Feb 21, 2018.  Adapted from “11 Tweets that Turned the Stock Market Upside Down” by Adam Kornblum, 2018, retrieved from </a:t>
            </a:r>
            <a:r>
              <a:rPr lang="en-US" sz="1400" dirty="0">
                <a:hlinkClick r:id="rId5"/>
              </a:rPr>
              <a:t>https://www.ogilvy.com</a:t>
            </a:r>
            <a:r>
              <a:rPr lang="en-US" sz="1400" dirty="0"/>
              <a:t> </a:t>
            </a:r>
            <a:endParaRPr lang="en-US" sz="1400" i="1" dirty="0"/>
          </a:p>
        </p:txBody>
      </p:sp>
    </p:spTree>
    <p:extLst>
      <p:ext uri="{BB962C8B-B14F-4D97-AF65-F5344CB8AC3E}">
        <p14:creationId xmlns:p14="http://schemas.microsoft.com/office/powerpoint/2010/main" val="274590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6789-E058-44B8-8DDC-A686F66B6DAF}"/>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7414418B-E409-4A03-84AE-57D4090614E0}"/>
              </a:ext>
            </a:extLst>
          </p:cNvPr>
          <p:cNvSpPr>
            <a:spLocks noGrp="1"/>
          </p:cNvSpPr>
          <p:nvPr>
            <p:ph idx="1"/>
          </p:nvPr>
        </p:nvSpPr>
        <p:spPr>
          <a:xfrm>
            <a:off x="2231136" y="2638044"/>
            <a:ext cx="7729728" cy="3692418"/>
          </a:xfrm>
        </p:spPr>
        <p:txBody>
          <a:bodyPr>
            <a:normAutofit/>
          </a:bodyPr>
          <a:lstStyle/>
          <a:p>
            <a:r>
              <a:rPr lang="en-US" dirty="0"/>
              <a:t>Machine Learning:</a:t>
            </a:r>
          </a:p>
          <a:p>
            <a:pPr lvl="1"/>
            <a:r>
              <a:rPr lang="en-US" dirty="0" err="1"/>
              <a:t>Textblob</a:t>
            </a:r>
            <a:r>
              <a:rPr lang="en-US" dirty="0"/>
              <a:t> (NLTK with Bayesian Classifier)</a:t>
            </a:r>
          </a:p>
          <a:p>
            <a:pPr lvl="1"/>
            <a:r>
              <a:rPr lang="en-US" dirty="0"/>
              <a:t>SentiStrength (Builds a lexicon dictionary annotated by humans and improved with the use of Machine Learning)</a:t>
            </a:r>
          </a:p>
          <a:p>
            <a:pPr lvl="1"/>
            <a:r>
              <a:rPr lang="en-US" dirty="0"/>
              <a:t>Stanford Recursive Deep Model (also take the order of word into consideration)</a:t>
            </a:r>
          </a:p>
        </p:txBody>
      </p:sp>
    </p:spTree>
    <p:extLst>
      <p:ext uri="{BB962C8B-B14F-4D97-AF65-F5344CB8AC3E}">
        <p14:creationId xmlns:p14="http://schemas.microsoft.com/office/powerpoint/2010/main" val="384081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5B0-B715-4B19-BF85-EF306C5E9584}"/>
              </a:ext>
            </a:extLst>
          </p:cNvPr>
          <p:cNvSpPr>
            <a:spLocks noGrp="1"/>
          </p:cNvSpPr>
          <p:nvPr>
            <p:ph type="title"/>
          </p:nvPr>
        </p:nvSpPr>
        <p:spPr/>
        <p:txBody>
          <a:bodyPr/>
          <a:lstStyle/>
          <a:p>
            <a:r>
              <a:rPr lang="en-US" dirty="0"/>
              <a:t>MSFT mention</a:t>
            </a:r>
          </a:p>
        </p:txBody>
      </p:sp>
      <p:sp>
        <p:nvSpPr>
          <p:cNvPr id="3" name="Content Placeholder 2">
            <a:extLst>
              <a:ext uri="{FF2B5EF4-FFF2-40B4-BE49-F238E27FC236}">
                <a16:creationId xmlns:a16="http://schemas.microsoft.com/office/drawing/2014/main" id="{59546E56-A307-4457-BDDC-3D37D977897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E9A8A0-FDDE-4786-A902-9F371503CAD3}"/>
              </a:ext>
            </a:extLst>
          </p:cNvPr>
          <p:cNvPicPr>
            <a:picLocks noChangeAspect="1"/>
          </p:cNvPicPr>
          <p:nvPr/>
        </p:nvPicPr>
        <p:blipFill>
          <a:blip r:embed="rId3"/>
          <a:stretch>
            <a:fillRect/>
          </a:stretch>
        </p:blipFill>
        <p:spPr>
          <a:xfrm>
            <a:off x="0" y="2270708"/>
            <a:ext cx="12192000" cy="2316584"/>
          </a:xfrm>
          <a:prstGeom prst="rect">
            <a:avLst/>
          </a:prstGeom>
        </p:spPr>
      </p:pic>
    </p:spTree>
    <p:extLst>
      <p:ext uri="{BB962C8B-B14F-4D97-AF65-F5344CB8AC3E}">
        <p14:creationId xmlns:p14="http://schemas.microsoft.com/office/powerpoint/2010/main" val="2267180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19AA-DBCF-4A0F-8AA9-44EA9D4516D5}"/>
              </a:ext>
            </a:extLst>
          </p:cNvPr>
          <p:cNvSpPr>
            <a:spLocks noGrp="1"/>
          </p:cNvSpPr>
          <p:nvPr>
            <p:ph type="title"/>
          </p:nvPr>
        </p:nvSpPr>
        <p:spPr/>
        <p:txBody>
          <a:bodyPr/>
          <a:lstStyle/>
          <a:p>
            <a:r>
              <a:rPr lang="en-US" dirty="0"/>
              <a:t>Twitter mentions</a:t>
            </a:r>
          </a:p>
        </p:txBody>
      </p:sp>
      <p:sp>
        <p:nvSpPr>
          <p:cNvPr id="3" name="Content Placeholder 2">
            <a:extLst>
              <a:ext uri="{FF2B5EF4-FFF2-40B4-BE49-F238E27FC236}">
                <a16:creationId xmlns:a16="http://schemas.microsoft.com/office/drawing/2014/main" id="{7FD32D95-EEEE-4A42-A019-0DD95D2730AA}"/>
              </a:ext>
            </a:extLst>
          </p:cNvPr>
          <p:cNvSpPr>
            <a:spLocks noGrp="1"/>
          </p:cNvSpPr>
          <p:nvPr>
            <p:ph idx="1"/>
          </p:nvPr>
        </p:nvSpPr>
        <p:spPr/>
        <p:txBody>
          <a:bodyPr/>
          <a:lstStyle/>
          <a:p>
            <a:r>
              <a:rPr lang="en-US" dirty="0"/>
              <a:t>MSFT mentioning in a 5-minutes’ intervals :</a:t>
            </a:r>
          </a:p>
          <a:p>
            <a:pPr lvl="1"/>
            <a:endParaRPr lang="en-US" dirty="0"/>
          </a:p>
        </p:txBody>
      </p:sp>
      <p:pic>
        <p:nvPicPr>
          <p:cNvPr id="5" name="Picture 4">
            <a:extLst>
              <a:ext uri="{FF2B5EF4-FFF2-40B4-BE49-F238E27FC236}">
                <a16:creationId xmlns:a16="http://schemas.microsoft.com/office/drawing/2014/main" id="{D58BD519-D36F-4E66-B499-71BF639537A1}"/>
              </a:ext>
            </a:extLst>
          </p:cNvPr>
          <p:cNvPicPr>
            <a:picLocks noChangeAspect="1"/>
          </p:cNvPicPr>
          <p:nvPr/>
        </p:nvPicPr>
        <p:blipFill>
          <a:blip r:embed="rId2"/>
          <a:stretch>
            <a:fillRect/>
          </a:stretch>
        </p:blipFill>
        <p:spPr>
          <a:xfrm>
            <a:off x="3525172" y="3144097"/>
            <a:ext cx="5141656" cy="3247638"/>
          </a:xfrm>
          <a:prstGeom prst="rect">
            <a:avLst/>
          </a:prstGeom>
        </p:spPr>
      </p:pic>
    </p:spTree>
    <p:extLst>
      <p:ext uri="{BB962C8B-B14F-4D97-AF65-F5344CB8AC3E}">
        <p14:creationId xmlns:p14="http://schemas.microsoft.com/office/powerpoint/2010/main" val="408931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6F8D-DFD2-4415-8687-4814AF88F551}"/>
              </a:ext>
            </a:extLst>
          </p:cNvPr>
          <p:cNvSpPr>
            <a:spLocks noGrp="1"/>
          </p:cNvSpPr>
          <p:nvPr>
            <p:ph type="title"/>
          </p:nvPr>
        </p:nvSpPr>
        <p:spPr/>
        <p:txBody>
          <a:bodyPr/>
          <a:lstStyle/>
          <a:p>
            <a:r>
              <a:rPr lang="en-US" dirty="0"/>
              <a:t>One-day model</a:t>
            </a:r>
          </a:p>
        </p:txBody>
      </p:sp>
      <p:sp>
        <p:nvSpPr>
          <p:cNvPr id="11" name="TextBox 10">
            <a:extLst>
              <a:ext uri="{FF2B5EF4-FFF2-40B4-BE49-F238E27FC236}">
                <a16:creationId xmlns:a16="http://schemas.microsoft.com/office/drawing/2014/main" id="{45494522-1443-401E-9394-56FCE8FC55B0}"/>
              </a:ext>
            </a:extLst>
          </p:cNvPr>
          <p:cNvSpPr txBox="1"/>
          <p:nvPr/>
        </p:nvSpPr>
        <p:spPr>
          <a:xfrm>
            <a:off x="573464" y="6157927"/>
            <a:ext cx="8775526" cy="307777"/>
          </a:xfrm>
          <a:prstGeom prst="rect">
            <a:avLst/>
          </a:prstGeom>
          <a:noFill/>
        </p:spPr>
        <p:txBody>
          <a:bodyPr wrap="square" rtlCol="0">
            <a:spAutoFit/>
          </a:bodyPr>
          <a:lstStyle/>
          <a:p>
            <a:r>
              <a:rPr lang="en-US" sz="1400" i="1" dirty="0"/>
              <a:t>Figure . </a:t>
            </a:r>
            <a:r>
              <a:rPr lang="en-US" sz="1400" dirty="0"/>
              <a:t>Baseline model vs V2 method with data from April 10, 2019. </a:t>
            </a:r>
            <a:endParaRPr lang="en-US" dirty="0"/>
          </a:p>
        </p:txBody>
      </p:sp>
      <p:sp>
        <p:nvSpPr>
          <p:cNvPr id="4" name="Rectangle 3">
            <a:extLst>
              <a:ext uri="{FF2B5EF4-FFF2-40B4-BE49-F238E27FC236}">
                <a16:creationId xmlns:a16="http://schemas.microsoft.com/office/drawing/2014/main" id="{B3C4E443-7C53-4BD9-8BD2-022C80B4A612}"/>
              </a:ext>
            </a:extLst>
          </p:cNvPr>
          <p:cNvSpPr/>
          <p:nvPr/>
        </p:nvSpPr>
        <p:spPr>
          <a:xfrm>
            <a:off x="573464" y="2303358"/>
            <a:ext cx="11045072" cy="3854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A4C1A6-0587-4BA1-89AB-1F5647465B3D}"/>
              </a:ext>
            </a:extLst>
          </p:cNvPr>
          <p:cNvPicPr>
            <a:picLocks noChangeAspect="1"/>
          </p:cNvPicPr>
          <p:nvPr/>
        </p:nvPicPr>
        <p:blipFill>
          <a:blip r:embed="rId2"/>
          <a:stretch>
            <a:fillRect/>
          </a:stretch>
        </p:blipFill>
        <p:spPr>
          <a:xfrm>
            <a:off x="930111" y="2370923"/>
            <a:ext cx="10331777" cy="3719440"/>
          </a:xfrm>
          <a:prstGeom prst="rect">
            <a:avLst/>
          </a:prstGeom>
        </p:spPr>
      </p:pic>
    </p:spTree>
    <p:extLst>
      <p:ext uri="{BB962C8B-B14F-4D97-AF65-F5344CB8AC3E}">
        <p14:creationId xmlns:p14="http://schemas.microsoft.com/office/powerpoint/2010/main" val="4187323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98D1-B7D0-4CBE-BF8B-4F267D467F65}"/>
              </a:ext>
            </a:extLst>
          </p:cNvPr>
          <p:cNvSpPr>
            <a:spLocks noGrp="1"/>
          </p:cNvSpPr>
          <p:nvPr>
            <p:ph type="title"/>
          </p:nvPr>
        </p:nvSpPr>
        <p:spPr/>
        <p:txBody>
          <a:bodyPr/>
          <a:lstStyle/>
          <a:p>
            <a:r>
              <a:rPr lang="en-US" dirty="0"/>
              <a:t>One-day model</a:t>
            </a:r>
          </a:p>
        </p:txBody>
      </p:sp>
      <p:sp>
        <p:nvSpPr>
          <p:cNvPr id="3" name="Content Placeholder 2">
            <a:extLst>
              <a:ext uri="{FF2B5EF4-FFF2-40B4-BE49-F238E27FC236}">
                <a16:creationId xmlns:a16="http://schemas.microsoft.com/office/drawing/2014/main" id="{CA995C6B-1443-488C-A76A-F3C731E615F6}"/>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35231712-FB34-4B02-B476-2661CDB5436D}"/>
              </a:ext>
            </a:extLst>
          </p:cNvPr>
          <p:cNvSpPr txBox="1"/>
          <p:nvPr/>
        </p:nvSpPr>
        <p:spPr>
          <a:xfrm>
            <a:off x="443630" y="6237962"/>
            <a:ext cx="8775526" cy="307777"/>
          </a:xfrm>
          <a:prstGeom prst="rect">
            <a:avLst/>
          </a:prstGeom>
          <a:noFill/>
        </p:spPr>
        <p:txBody>
          <a:bodyPr wrap="square" rtlCol="0">
            <a:spAutoFit/>
          </a:bodyPr>
          <a:lstStyle/>
          <a:p>
            <a:r>
              <a:rPr lang="en-US" sz="1400" i="1" dirty="0"/>
              <a:t>Figure . </a:t>
            </a:r>
            <a:r>
              <a:rPr lang="en-US" sz="1400" dirty="0"/>
              <a:t>Baseline model vs V2 method with data from March 27, 2019. </a:t>
            </a:r>
            <a:endParaRPr lang="en-US" dirty="0"/>
          </a:p>
        </p:txBody>
      </p:sp>
      <p:sp>
        <p:nvSpPr>
          <p:cNvPr id="7" name="Rectangle 6">
            <a:extLst>
              <a:ext uri="{FF2B5EF4-FFF2-40B4-BE49-F238E27FC236}">
                <a16:creationId xmlns:a16="http://schemas.microsoft.com/office/drawing/2014/main" id="{429F2765-54F1-48D0-B161-6B1E9060731C}"/>
              </a:ext>
            </a:extLst>
          </p:cNvPr>
          <p:cNvSpPr/>
          <p:nvPr/>
        </p:nvSpPr>
        <p:spPr>
          <a:xfrm>
            <a:off x="443630" y="2153412"/>
            <a:ext cx="11304740" cy="4000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97F1A9C-27D3-4DCB-8ED1-B1B2BA4BE1F8}"/>
              </a:ext>
            </a:extLst>
          </p:cNvPr>
          <p:cNvPicPr>
            <a:picLocks noChangeAspect="1"/>
          </p:cNvPicPr>
          <p:nvPr/>
        </p:nvPicPr>
        <p:blipFill>
          <a:blip r:embed="rId2"/>
          <a:stretch>
            <a:fillRect/>
          </a:stretch>
        </p:blipFill>
        <p:spPr>
          <a:xfrm>
            <a:off x="546754" y="2186069"/>
            <a:ext cx="11201616" cy="3895121"/>
          </a:xfrm>
          <a:prstGeom prst="rect">
            <a:avLst/>
          </a:prstGeom>
        </p:spPr>
      </p:pic>
      <p:sp>
        <p:nvSpPr>
          <p:cNvPr id="8" name="Oval 7">
            <a:extLst>
              <a:ext uri="{FF2B5EF4-FFF2-40B4-BE49-F238E27FC236}">
                <a16:creationId xmlns:a16="http://schemas.microsoft.com/office/drawing/2014/main" id="{EFD885CE-568E-486D-9777-C986AB1D03CF}"/>
              </a:ext>
            </a:extLst>
          </p:cNvPr>
          <p:cNvSpPr/>
          <p:nvPr/>
        </p:nvSpPr>
        <p:spPr>
          <a:xfrm>
            <a:off x="4722312" y="3544866"/>
            <a:ext cx="588724" cy="845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4EE27E1-6EBA-4140-9AE0-97255669C9CC}"/>
              </a:ext>
            </a:extLst>
          </p:cNvPr>
          <p:cNvSpPr/>
          <p:nvPr/>
        </p:nvSpPr>
        <p:spPr>
          <a:xfrm>
            <a:off x="10724367" y="3460315"/>
            <a:ext cx="588724" cy="8455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8E35F5-2D30-47E0-8789-644B47A2CB84}"/>
              </a:ext>
            </a:extLst>
          </p:cNvPr>
          <p:cNvSpPr/>
          <p:nvPr/>
        </p:nvSpPr>
        <p:spPr>
          <a:xfrm>
            <a:off x="2766164" y="3429000"/>
            <a:ext cx="588724" cy="845507"/>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33F012-1E6A-49D6-8E65-DEAA1E85E42D}"/>
              </a:ext>
            </a:extLst>
          </p:cNvPr>
          <p:cNvSpPr/>
          <p:nvPr/>
        </p:nvSpPr>
        <p:spPr>
          <a:xfrm>
            <a:off x="8398701" y="3544865"/>
            <a:ext cx="588724" cy="845507"/>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F0261C9-7598-4055-872E-8DFABE1FFF14}"/>
              </a:ext>
            </a:extLst>
          </p:cNvPr>
          <p:cNvSpPr/>
          <p:nvPr/>
        </p:nvSpPr>
        <p:spPr>
          <a:xfrm>
            <a:off x="3663863" y="3460315"/>
            <a:ext cx="454528" cy="814192"/>
          </a:xfrm>
          <a:prstGeom prst="ellipse">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4DEBF8C-EBF2-4AC8-8BD7-0F3C110E8073}"/>
              </a:ext>
            </a:extLst>
          </p:cNvPr>
          <p:cNvSpPr/>
          <p:nvPr/>
        </p:nvSpPr>
        <p:spPr>
          <a:xfrm>
            <a:off x="9581032" y="3460315"/>
            <a:ext cx="454528" cy="814192"/>
          </a:xfrm>
          <a:prstGeom prst="ellipse">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5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2FDE-AB38-4222-B9B8-DDDA93128E54}"/>
              </a:ext>
            </a:extLst>
          </p:cNvPr>
          <p:cNvSpPr>
            <a:spLocks noGrp="1"/>
          </p:cNvSpPr>
          <p:nvPr>
            <p:ph type="title"/>
          </p:nvPr>
        </p:nvSpPr>
        <p:spPr/>
        <p:txBody>
          <a:bodyPr/>
          <a:lstStyle/>
          <a:p>
            <a:r>
              <a:rPr lang="en-US" dirty="0"/>
              <a:t>Tesla </a:t>
            </a:r>
            <a:r>
              <a:rPr lang="en-US" dirty="0" err="1"/>
              <a:t>interday</a:t>
            </a:r>
            <a:r>
              <a:rPr lang="en-US" dirty="0"/>
              <a:t> model</a:t>
            </a:r>
          </a:p>
        </p:txBody>
      </p:sp>
      <p:sp>
        <p:nvSpPr>
          <p:cNvPr id="3" name="Content Placeholder 2">
            <a:extLst>
              <a:ext uri="{FF2B5EF4-FFF2-40B4-BE49-F238E27FC236}">
                <a16:creationId xmlns:a16="http://schemas.microsoft.com/office/drawing/2014/main" id="{D1ECADC0-6012-4EA6-822A-FA4352CC5138}"/>
              </a:ext>
            </a:extLst>
          </p:cNvPr>
          <p:cNvSpPr>
            <a:spLocks noGrp="1"/>
          </p:cNvSpPr>
          <p:nvPr>
            <p:ph idx="1"/>
          </p:nvPr>
        </p:nvSpPr>
        <p:spPr/>
        <p:txBody>
          <a:bodyPr/>
          <a:lstStyle/>
          <a:p>
            <a:r>
              <a:rPr lang="en-US" dirty="0"/>
              <a:t>Inter-day:</a:t>
            </a:r>
          </a:p>
        </p:txBody>
      </p:sp>
      <p:graphicFrame>
        <p:nvGraphicFramePr>
          <p:cNvPr id="6" name="Chart 5">
            <a:extLst>
              <a:ext uri="{FF2B5EF4-FFF2-40B4-BE49-F238E27FC236}">
                <a16:creationId xmlns:a16="http://schemas.microsoft.com/office/drawing/2014/main" id="{DD603910-9758-496A-B12A-D18B004D0AC4}"/>
              </a:ext>
            </a:extLst>
          </p:cNvPr>
          <p:cNvGraphicFramePr>
            <a:graphicFrameLocks/>
          </p:cNvGraphicFramePr>
          <p:nvPr>
            <p:extLst>
              <p:ext uri="{D42A27DB-BD31-4B8C-83A1-F6EECF244321}">
                <p14:modId xmlns:p14="http://schemas.microsoft.com/office/powerpoint/2010/main" val="3283222065"/>
              </p:ext>
            </p:extLst>
          </p:nvPr>
        </p:nvGraphicFramePr>
        <p:xfrm>
          <a:off x="3002071" y="3122676"/>
          <a:ext cx="5532329" cy="31019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2029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2FDE-AB38-4222-B9B8-DDDA93128E54}"/>
              </a:ext>
            </a:extLst>
          </p:cNvPr>
          <p:cNvSpPr>
            <a:spLocks noGrp="1"/>
          </p:cNvSpPr>
          <p:nvPr>
            <p:ph type="title"/>
          </p:nvPr>
        </p:nvSpPr>
        <p:spPr/>
        <p:txBody>
          <a:bodyPr/>
          <a:lstStyle/>
          <a:p>
            <a:r>
              <a:rPr lang="en-US" dirty="0" err="1"/>
              <a:t>netflix</a:t>
            </a:r>
            <a:r>
              <a:rPr lang="en-US" dirty="0"/>
              <a:t> </a:t>
            </a:r>
            <a:r>
              <a:rPr lang="en-US" dirty="0" err="1"/>
              <a:t>interday</a:t>
            </a:r>
            <a:r>
              <a:rPr lang="en-US" dirty="0"/>
              <a:t> model</a:t>
            </a:r>
          </a:p>
        </p:txBody>
      </p:sp>
      <p:sp>
        <p:nvSpPr>
          <p:cNvPr id="3" name="Content Placeholder 2">
            <a:extLst>
              <a:ext uri="{FF2B5EF4-FFF2-40B4-BE49-F238E27FC236}">
                <a16:creationId xmlns:a16="http://schemas.microsoft.com/office/drawing/2014/main" id="{D1ECADC0-6012-4EA6-822A-FA4352CC5138}"/>
              </a:ext>
            </a:extLst>
          </p:cNvPr>
          <p:cNvSpPr>
            <a:spLocks noGrp="1"/>
          </p:cNvSpPr>
          <p:nvPr>
            <p:ph idx="1"/>
          </p:nvPr>
        </p:nvSpPr>
        <p:spPr/>
        <p:txBody>
          <a:bodyPr/>
          <a:lstStyle/>
          <a:p>
            <a:r>
              <a:rPr lang="en-US" dirty="0"/>
              <a:t>Inter-day:</a:t>
            </a:r>
          </a:p>
        </p:txBody>
      </p:sp>
      <p:graphicFrame>
        <p:nvGraphicFramePr>
          <p:cNvPr id="5" name="Chart 4">
            <a:extLst>
              <a:ext uri="{FF2B5EF4-FFF2-40B4-BE49-F238E27FC236}">
                <a16:creationId xmlns:a16="http://schemas.microsoft.com/office/drawing/2014/main" id="{CCB7E4EF-A759-4B09-8537-0CBB0F2A4D75}"/>
              </a:ext>
            </a:extLst>
          </p:cNvPr>
          <p:cNvGraphicFramePr>
            <a:graphicFrameLocks/>
          </p:cNvGraphicFramePr>
          <p:nvPr>
            <p:extLst>
              <p:ext uri="{D42A27DB-BD31-4B8C-83A1-F6EECF244321}">
                <p14:modId xmlns:p14="http://schemas.microsoft.com/office/powerpoint/2010/main" val="169143855"/>
              </p:ext>
            </p:extLst>
          </p:nvPr>
        </p:nvGraphicFramePr>
        <p:xfrm>
          <a:off x="3479202" y="3122677"/>
          <a:ext cx="5398098" cy="31019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431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p:txBody>
          <a:bodyPr/>
          <a:lstStyle/>
          <a:p>
            <a:r>
              <a:rPr lang="en-US" dirty="0"/>
              <a:t>question</a:t>
            </a:r>
          </a:p>
        </p:txBody>
      </p:sp>
      <p:sp>
        <p:nvSpPr>
          <p:cNvPr id="8" name="Content Placeholder 7">
            <a:extLst>
              <a:ext uri="{FF2B5EF4-FFF2-40B4-BE49-F238E27FC236}">
                <a16:creationId xmlns:a16="http://schemas.microsoft.com/office/drawing/2014/main" id="{C79D39C6-8BEE-47CB-9699-3738B7EB4837}"/>
              </a:ext>
            </a:extLst>
          </p:cNvPr>
          <p:cNvSpPr>
            <a:spLocks noGrp="1"/>
          </p:cNvSpPr>
          <p:nvPr>
            <p:ph idx="1"/>
          </p:nvPr>
        </p:nvSpPr>
        <p:spPr/>
        <p:txBody>
          <a:bodyPr/>
          <a:lstStyle/>
          <a:p>
            <a:pPr>
              <a:buFont typeface="Symbol" panose="05050102010706020507" pitchFamily="18" charset="2"/>
              <a:buChar char="Þ"/>
            </a:pPr>
            <a:r>
              <a:rPr lang="en-US" sz="1600" b="1" dirty="0"/>
              <a:t>Can social media be used to predict technology companies’ stock prices movement?</a:t>
            </a:r>
          </a:p>
          <a:p>
            <a:pPr marL="324000" lvl="1" indent="0">
              <a:buNone/>
            </a:pPr>
            <a:r>
              <a:rPr lang="en-US" sz="1400" b="1" dirty="0">
                <a:solidFill>
                  <a:srgbClr val="C00000"/>
                </a:solidFill>
              </a:rPr>
              <a:t>=&gt;  What model can I construct to predict stock prices in NASDQ 100 with Twitter</a:t>
            </a:r>
            <a:r>
              <a:rPr lang="en-US" sz="1900" b="1" dirty="0">
                <a:solidFill>
                  <a:srgbClr val="C00000"/>
                </a:solidFill>
              </a:rPr>
              <a:t>?</a:t>
            </a:r>
          </a:p>
        </p:txBody>
      </p:sp>
      <p:sp>
        <p:nvSpPr>
          <p:cNvPr id="3" name="Rectangle 2">
            <a:extLst>
              <a:ext uri="{FF2B5EF4-FFF2-40B4-BE49-F238E27FC236}">
                <a16:creationId xmlns:a16="http://schemas.microsoft.com/office/drawing/2014/main" id="{E2FBA995-6562-46BF-9F03-7066055A35CD}"/>
              </a:ext>
            </a:extLst>
          </p:cNvPr>
          <p:cNvSpPr/>
          <p:nvPr/>
        </p:nvSpPr>
        <p:spPr>
          <a:xfrm>
            <a:off x="966216" y="4075583"/>
            <a:ext cx="5129784" cy="2862322"/>
          </a:xfrm>
          <a:prstGeom prst="rect">
            <a:avLst/>
          </a:prstGeom>
        </p:spPr>
        <p:txBody>
          <a:bodyPr wrap="square">
            <a:spAutoFit/>
          </a:bodyPr>
          <a:lstStyle/>
          <a:p>
            <a:endParaRPr lang="en-US" dirty="0"/>
          </a:p>
          <a:p>
            <a:endParaRPr lang="en-US" dirty="0"/>
          </a:p>
          <a:p>
            <a:endParaRPr lang="en-US" dirty="0"/>
          </a:p>
          <a:p>
            <a:r>
              <a:rPr lang="en-US" b="1" dirty="0"/>
              <a:t>What is Twitter</a:t>
            </a:r>
          </a:p>
          <a:p>
            <a:r>
              <a:rPr lang="en-US" dirty="0"/>
              <a:t>Twitter is an online news and social networking site where people communicate in short messages called tweets.</a:t>
            </a:r>
          </a:p>
          <a:p>
            <a:r>
              <a:rPr lang="en-US" dirty="0"/>
              <a:t>On average, 6000 tweets are twitted per second, 500 million per day. (</a:t>
            </a:r>
            <a:r>
              <a:rPr lang="en-US" dirty="0">
                <a:hlinkClick r:id="rId3"/>
              </a:rPr>
              <a:t>http://www.internetlivestats.com/twitter-statistics/</a:t>
            </a:r>
            <a:r>
              <a:rPr lang="en-US" dirty="0"/>
              <a:t> )</a:t>
            </a:r>
          </a:p>
        </p:txBody>
      </p:sp>
      <p:pic>
        <p:nvPicPr>
          <p:cNvPr id="5" name="Picture 4">
            <a:extLst>
              <a:ext uri="{FF2B5EF4-FFF2-40B4-BE49-F238E27FC236}">
                <a16:creationId xmlns:a16="http://schemas.microsoft.com/office/drawing/2014/main" id="{C7AC0A20-A21E-419A-B4DE-21375A39C4FA}"/>
              </a:ext>
            </a:extLst>
          </p:cNvPr>
          <p:cNvPicPr>
            <a:picLocks noChangeAspect="1"/>
          </p:cNvPicPr>
          <p:nvPr/>
        </p:nvPicPr>
        <p:blipFill>
          <a:blip r:embed="rId4"/>
          <a:stretch>
            <a:fillRect/>
          </a:stretch>
        </p:blipFill>
        <p:spPr>
          <a:xfrm>
            <a:off x="4191000" y="3644922"/>
            <a:ext cx="1905000" cy="1562100"/>
          </a:xfrm>
          <a:prstGeom prst="rect">
            <a:avLst/>
          </a:prstGeom>
        </p:spPr>
      </p:pic>
      <p:sp>
        <p:nvSpPr>
          <p:cNvPr id="7" name="Rectangle 6">
            <a:extLst>
              <a:ext uri="{FF2B5EF4-FFF2-40B4-BE49-F238E27FC236}">
                <a16:creationId xmlns:a16="http://schemas.microsoft.com/office/drawing/2014/main" id="{9FDE73FC-F663-4C9A-AF60-2FEBA02C23CA}"/>
              </a:ext>
            </a:extLst>
          </p:cNvPr>
          <p:cNvSpPr/>
          <p:nvPr/>
        </p:nvSpPr>
        <p:spPr>
          <a:xfrm>
            <a:off x="6777990" y="4075583"/>
            <a:ext cx="4636770" cy="1754326"/>
          </a:xfrm>
          <a:prstGeom prst="rect">
            <a:avLst/>
          </a:prstGeom>
        </p:spPr>
        <p:txBody>
          <a:bodyPr wrap="square">
            <a:spAutoFit/>
          </a:bodyPr>
          <a:lstStyle/>
          <a:p>
            <a:endParaRPr lang="en-US" dirty="0"/>
          </a:p>
          <a:p>
            <a:endParaRPr lang="en-US" dirty="0"/>
          </a:p>
          <a:p>
            <a:endParaRPr lang="en-US" dirty="0"/>
          </a:p>
          <a:p>
            <a:r>
              <a:rPr lang="en-US" b="1" dirty="0"/>
              <a:t>What is  Nasdaq 100</a:t>
            </a:r>
          </a:p>
          <a:p>
            <a:r>
              <a:rPr lang="en-US" dirty="0"/>
              <a:t>A pool of 100 largest non-finance companies that are traded in NASDAQ.</a:t>
            </a:r>
          </a:p>
        </p:txBody>
      </p:sp>
    </p:spTree>
    <p:extLst>
      <p:ext uri="{BB962C8B-B14F-4D97-AF65-F5344CB8AC3E}">
        <p14:creationId xmlns:p14="http://schemas.microsoft.com/office/powerpoint/2010/main" val="41739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1C97-4F54-4F36-93AA-454B82DEE01F}"/>
              </a:ext>
            </a:extLst>
          </p:cNvPr>
          <p:cNvSpPr>
            <a:spLocks noGrp="1"/>
          </p:cNvSpPr>
          <p:nvPr>
            <p:ph type="title"/>
          </p:nvPr>
        </p:nvSpPr>
        <p:spPr/>
        <p:txBody>
          <a:bodyPr/>
          <a:lstStyle/>
          <a:p>
            <a:r>
              <a:rPr lang="en-US" dirty="0"/>
              <a:t>Constructs and hypothesis</a:t>
            </a:r>
          </a:p>
        </p:txBody>
      </p:sp>
      <p:sp>
        <p:nvSpPr>
          <p:cNvPr id="8" name="Content Placeholder 7">
            <a:extLst>
              <a:ext uri="{FF2B5EF4-FFF2-40B4-BE49-F238E27FC236}">
                <a16:creationId xmlns:a16="http://schemas.microsoft.com/office/drawing/2014/main" id="{C79D39C6-8BEE-47CB-9699-3738B7EB4837}"/>
              </a:ext>
            </a:extLst>
          </p:cNvPr>
          <p:cNvSpPr>
            <a:spLocks noGrp="1"/>
          </p:cNvSpPr>
          <p:nvPr>
            <p:ph idx="1"/>
          </p:nvPr>
        </p:nvSpPr>
        <p:spPr>
          <a:xfrm>
            <a:off x="2231136" y="2638044"/>
            <a:ext cx="7729728" cy="4052316"/>
          </a:xfrm>
        </p:spPr>
        <p:txBody>
          <a:bodyPr>
            <a:normAutofit lnSpcReduction="10000"/>
          </a:bodyPr>
          <a:lstStyle/>
          <a:p>
            <a:r>
              <a:rPr lang="en-US" sz="2000" b="1" dirty="0"/>
              <a:t>Construct:</a:t>
            </a:r>
          </a:p>
          <a:p>
            <a:pPr lvl="1"/>
            <a:r>
              <a:rPr lang="en-US" sz="1800" dirty="0">
                <a:solidFill>
                  <a:srgbClr val="C00000"/>
                </a:solidFill>
              </a:rPr>
              <a:t>Public market sentiment &amp; stock market movement for technology companies</a:t>
            </a:r>
          </a:p>
          <a:p>
            <a:pPr lvl="1"/>
            <a:r>
              <a:rPr lang="en-US" sz="1800" b="1" dirty="0"/>
              <a:t>Operationalization:</a:t>
            </a:r>
          </a:p>
          <a:p>
            <a:pPr lvl="2"/>
            <a:r>
              <a:rPr lang="en-US" sz="1800" b="1" dirty="0"/>
              <a:t>Public Sentiment </a:t>
            </a:r>
            <a:r>
              <a:rPr lang="en-US" sz="1800" dirty="0"/>
              <a:t>is measured by </a:t>
            </a:r>
            <a:r>
              <a:rPr lang="en-US" sz="1800" dirty="0" err="1"/>
              <a:t>agreggated</a:t>
            </a:r>
            <a:r>
              <a:rPr lang="en-US" sz="1800" dirty="0"/>
              <a:t> twitter sentiment in a designated time period</a:t>
            </a:r>
          </a:p>
          <a:p>
            <a:pPr lvl="2"/>
            <a:r>
              <a:rPr lang="en-US" sz="1800" b="1" dirty="0"/>
              <a:t>Stock market price movement </a:t>
            </a:r>
            <a:r>
              <a:rPr lang="en-US" sz="1800" dirty="0"/>
              <a:t>is measured by stock price changes for targeted companies in NASDAQ 100. </a:t>
            </a:r>
          </a:p>
          <a:p>
            <a:pPr marL="324000" lvl="1" indent="0">
              <a:buNone/>
            </a:pPr>
            <a:endParaRPr lang="en-US" sz="1800" b="1" dirty="0"/>
          </a:p>
          <a:p>
            <a:r>
              <a:rPr lang="en-US" sz="2000" b="1" dirty="0"/>
              <a:t>Proposed hypothesized relationship:</a:t>
            </a:r>
          </a:p>
          <a:p>
            <a:pPr lvl="1"/>
            <a:r>
              <a:rPr lang="en-US" sz="1800" dirty="0"/>
              <a:t>Change in Twitter Sentiment about a technology company has certain predictive power on their stock performances.</a:t>
            </a:r>
          </a:p>
        </p:txBody>
      </p:sp>
    </p:spTree>
    <p:extLst>
      <p:ext uri="{BB962C8B-B14F-4D97-AF65-F5344CB8AC3E}">
        <p14:creationId xmlns:p14="http://schemas.microsoft.com/office/powerpoint/2010/main" val="181819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F83C-02FE-464C-8AE3-E4AC2C279F3A}"/>
              </a:ext>
            </a:extLst>
          </p:cNvPr>
          <p:cNvSpPr>
            <a:spLocks noGrp="1"/>
          </p:cNvSpPr>
          <p:nvPr>
            <p:ph type="title"/>
          </p:nvPr>
        </p:nvSpPr>
        <p:spPr/>
        <p:txBody>
          <a:bodyPr/>
          <a:lstStyle/>
          <a:p>
            <a:r>
              <a:rPr lang="en-US" dirty="0"/>
              <a:t>Previous studies</a:t>
            </a:r>
          </a:p>
        </p:txBody>
      </p:sp>
      <p:sp>
        <p:nvSpPr>
          <p:cNvPr id="3" name="Content Placeholder 2">
            <a:extLst>
              <a:ext uri="{FF2B5EF4-FFF2-40B4-BE49-F238E27FC236}">
                <a16:creationId xmlns:a16="http://schemas.microsoft.com/office/drawing/2014/main" id="{404F86A8-D56F-47F3-95D7-8992F106FA30}"/>
              </a:ext>
            </a:extLst>
          </p:cNvPr>
          <p:cNvSpPr>
            <a:spLocks noGrp="1"/>
          </p:cNvSpPr>
          <p:nvPr>
            <p:ph idx="1"/>
          </p:nvPr>
        </p:nvSpPr>
        <p:spPr>
          <a:xfrm>
            <a:off x="678180" y="2369820"/>
            <a:ext cx="10584180" cy="4030980"/>
          </a:xfrm>
        </p:spPr>
        <p:txBody>
          <a:bodyPr>
            <a:normAutofit fontScale="92500" lnSpcReduction="10000"/>
          </a:bodyPr>
          <a:lstStyle/>
          <a:p>
            <a:pPr marL="0" indent="0">
              <a:buNone/>
            </a:pPr>
            <a:r>
              <a:rPr lang="en-US" b="1" dirty="0"/>
              <a:t>Always a heating topic among Financial Behavior Researchers…</a:t>
            </a:r>
          </a:p>
          <a:p>
            <a:r>
              <a:rPr lang="en-US" dirty="0"/>
              <a:t>Kenneth L. Fisher and Meir Statman (2000) used a weekly sentiment survey from July 1987 to July 1995 to measure individual investors sentiment, and found a statistically significant negative relationship between the sentiment level of individual investors and S&amp;P 500 returns in the following month.</a:t>
            </a:r>
          </a:p>
          <a:p>
            <a:r>
              <a:rPr lang="en-US" dirty="0" err="1"/>
              <a:t>Bollen</a:t>
            </a:r>
            <a:r>
              <a:rPr lang="en-US" dirty="0"/>
              <a:t> et al. (2010) have shown that when the overall mood extracted from Twitter is calm or happy,  statistically significant evidence can be found for an associated reaction of the DJIA a few days afterwards.</a:t>
            </a:r>
          </a:p>
          <a:p>
            <a:r>
              <a:rPr lang="en-US" dirty="0"/>
              <a:t>Sprenger et al. (2013) focus on ticker-tagged tweets (for example, $TSLA) and find a correlation </a:t>
            </a:r>
            <a:r>
              <a:rPr lang="en-US" dirty="0" err="1"/>
              <a:t>betweenTwitter</a:t>
            </a:r>
            <a:r>
              <a:rPr lang="en-US" dirty="0"/>
              <a:t> sentiment and returns.</a:t>
            </a:r>
          </a:p>
          <a:p>
            <a:r>
              <a:rPr lang="en-US" dirty="0"/>
              <a:t>Michael </a:t>
            </a:r>
            <a:r>
              <a:rPr lang="en-US" dirty="0" err="1"/>
              <a:t>Ofer</a:t>
            </a:r>
            <a:r>
              <a:rPr lang="en-US" dirty="0"/>
              <a:t> and Oliver </a:t>
            </a:r>
            <a:r>
              <a:rPr lang="en-US" dirty="0" err="1"/>
              <a:t>Hinz</a:t>
            </a:r>
            <a:r>
              <a:rPr lang="en-US" dirty="0"/>
              <a:t> (2015) harvested public mood from Twitter in Germany, and found that only when taking number of followers into consideration would they be able to use Twitter mood to predict stock returns.</a:t>
            </a:r>
          </a:p>
          <a:p>
            <a:endParaRPr lang="en-US" dirty="0"/>
          </a:p>
          <a:p>
            <a:pPr marL="0" indent="0">
              <a:buNone/>
            </a:pPr>
            <a:r>
              <a:rPr lang="en-US" dirty="0"/>
              <a:t>Instead of predicting market index with general moods, this research focused more on a generalized methodology to predict </a:t>
            </a:r>
            <a:r>
              <a:rPr lang="en-US" b="1" dirty="0"/>
              <a:t>individual stocks </a:t>
            </a:r>
            <a:r>
              <a:rPr lang="en-US" dirty="0"/>
              <a:t>with tweets that targeting at these companies</a:t>
            </a:r>
            <a:r>
              <a:rPr lang="en-US" b="1" dirty="0"/>
              <a: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377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6F5B-4963-49ED-884A-FEF65FE18C38}"/>
              </a:ext>
            </a:extLst>
          </p:cNvPr>
          <p:cNvSpPr>
            <a:spLocks noGrp="1"/>
          </p:cNvSpPr>
          <p:nvPr>
            <p:ph type="title"/>
          </p:nvPr>
        </p:nvSpPr>
        <p:spPr/>
        <p:txBody>
          <a:bodyPr/>
          <a:lstStyle/>
          <a:p>
            <a:r>
              <a:rPr lang="en-US" dirty="0"/>
              <a:t>methodologies</a:t>
            </a:r>
          </a:p>
        </p:txBody>
      </p:sp>
      <p:sp>
        <p:nvSpPr>
          <p:cNvPr id="3" name="Text Placeholder 2">
            <a:extLst>
              <a:ext uri="{FF2B5EF4-FFF2-40B4-BE49-F238E27FC236}">
                <a16:creationId xmlns:a16="http://schemas.microsoft.com/office/drawing/2014/main" id="{EC60BEB6-2319-4DC4-8851-ACDED7C483CB}"/>
              </a:ext>
            </a:extLst>
          </p:cNvPr>
          <p:cNvSpPr>
            <a:spLocks noGrp="1"/>
          </p:cNvSpPr>
          <p:nvPr>
            <p:ph type="body" idx="1"/>
          </p:nvPr>
        </p:nvSpPr>
        <p:spPr/>
        <p:txBody>
          <a:bodyPr/>
          <a:lstStyle/>
          <a:p>
            <a:r>
              <a:rPr lang="en-US" dirty="0"/>
              <a:t>Sampling</a:t>
            </a:r>
          </a:p>
        </p:txBody>
      </p:sp>
    </p:spTree>
    <p:extLst>
      <p:ext uri="{BB962C8B-B14F-4D97-AF65-F5344CB8AC3E}">
        <p14:creationId xmlns:p14="http://schemas.microsoft.com/office/powerpoint/2010/main" val="147306179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15223</TotalTime>
  <Words>2726</Words>
  <Application>Microsoft Office PowerPoint</Application>
  <PresentationFormat>Widescreen</PresentationFormat>
  <Paragraphs>346</Paragraphs>
  <Slides>56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STZhongsong</vt:lpstr>
      <vt:lpstr>Arial</vt:lpstr>
      <vt:lpstr>Calibri</vt:lpstr>
      <vt:lpstr>Gill Sans MT</vt:lpstr>
      <vt:lpstr>Symbol</vt:lpstr>
      <vt:lpstr>Wingdings 2</vt:lpstr>
      <vt:lpstr>Parcel</vt:lpstr>
      <vt:lpstr>Twitter Sentiment Analysis for Stock Price Forecast in Technology Industry</vt:lpstr>
      <vt:lpstr>Overview</vt:lpstr>
      <vt:lpstr>introduction</vt:lpstr>
      <vt:lpstr>Problem</vt:lpstr>
      <vt:lpstr>Problem</vt:lpstr>
      <vt:lpstr>question</vt:lpstr>
      <vt:lpstr>Constructs and hypothesis</vt:lpstr>
      <vt:lpstr>Previous studies</vt:lpstr>
      <vt:lpstr>methodologies</vt:lpstr>
      <vt:lpstr>sampling</vt:lpstr>
      <vt:lpstr>Choosing target companies</vt:lpstr>
      <vt:lpstr>Sampling process</vt:lpstr>
      <vt:lpstr>Sampling process</vt:lpstr>
      <vt:lpstr>Sampling process</vt:lpstr>
      <vt:lpstr>methodologies</vt:lpstr>
      <vt:lpstr>Construct</vt:lpstr>
      <vt:lpstr>Sentiment analysis</vt:lpstr>
      <vt:lpstr>validity</vt:lpstr>
      <vt:lpstr>Reliability</vt:lpstr>
      <vt:lpstr>methodologies</vt:lpstr>
      <vt:lpstr>design</vt:lpstr>
      <vt:lpstr>Model construction</vt:lpstr>
      <vt:lpstr>Model construction</vt:lpstr>
      <vt:lpstr>Model construction</vt:lpstr>
      <vt:lpstr>PowerPoint Presentation</vt:lpstr>
      <vt:lpstr>Analysis and discussion</vt:lpstr>
      <vt:lpstr>descriptive stats: TSLA</vt:lpstr>
      <vt:lpstr>descriptive stats: NFLX</vt:lpstr>
      <vt:lpstr>descriptive stats: MSFT</vt:lpstr>
      <vt:lpstr>Descriptive Stats: Takeaways</vt:lpstr>
      <vt:lpstr>MSFT: Modeling results</vt:lpstr>
      <vt:lpstr>One-day model</vt:lpstr>
      <vt:lpstr>Out of sample pred vs true</vt:lpstr>
      <vt:lpstr>Inter-day model construction</vt:lpstr>
      <vt:lpstr>Baseline model vs Full model</vt:lpstr>
      <vt:lpstr>Pred vs true RMSE comparison</vt:lpstr>
      <vt:lpstr>Tesla Full model result</vt:lpstr>
      <vt:lpstr>netflix full model results</vt:lpstr>
      <vt:lpstr>3 companies results</vt:lpstr>
      <vt:lpstr>Conclusion and discussion</vt:lpstr>
      <vt:lpstr>conclusion</vt:lpstr>
      <vt:lpstr>however</vt:lpstr>
      <vt:lpstr>discussion</vt:lpstr>
      <vt:lpstr>Thank you!</vt:lpstr>
      <vt:lpstr>Reference</vt:lpstr>
      <vt:lpstr>Pre-market trading</vt:lpstr>
      <vt:lpstr>Reliability</vt:lpstr>
      <vt:lpstr>Sentiment analysis</vt:lpstr>
      <vt:lpstr>Sentiment analysis</vt:lpstr>
      <vt:lpstr>Sentiment analysis</vt:lpstr>
      <vt:lpstr>MSFT mention</vt:lpstr>
      <vt:lpstr>Twitter mentions</vt:lpstr>
      <vt:lpstr>One-day model</vt:lpstr>
      <vt:lpstr>One-day model</vt:lpstr>
      <vt:lpstr>Tesla interday model</vt:lpstr>
      <vt:lpstr>netflix interday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proposal</dc:title>
  <dc:creator>Mingyuhui Liu</dc:creator>
  <cp:lastModifiedBy>Liu, Mingyuhui</cp:lastModifiedBy>
  <cp:revision>782</cp:revision>
  <dcterms:created xsi:type="dcterms:W3CDTF">2019-02-05T17:40:40Z</dcterms:created>
  <dcterms:modified xsi:type="dcterms:W3CDTF">2019-04-25T18:55:11Z</dcterms:modified>
</cp:coreProperties>
</file>